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419" r:id="rId3"/>
    <p:sldId id="425" r:id="rId4"/>
    <p:sldId id="423" r:id="rId5"/>
    <p:sldId id="424" r:id="rId6"/>
    <p:sldId id="429" r:id="rId7"/>
    <p:sldId id="430" r:id="rId8"/>
    <p:sldId id="431" r:id="rId9"/>
    <p:sldId id="432" r:id="rId10"/>
    <p:sldId id="257" r:id="rId11"/>
    <p:sldId id="258" r:id="rId12"/>
    <p:sldId id="347" r:id="rId13"/>
    <p:sldId id="260" r:id="rId14"/>
    <p:sldId id="261" r:id="rId15"/>
    <p:sldId id="292" r:id="rId16"/>
    <p:sldId id="293" r:id="rId17"/>
    <p:sldId id="294" r:id="rId18"/>
    <p:sldId id="312" r:id="rId19"/>
    <p:sldId id="313" r:id="rId20"/>
    <p:sldId id="306" r:id="rId21"/>
    <p:sldId id="265" r:id="rId22"/>
    <p:sldId id="266" r:id="rId23"/>
    <p:sldId id="284" r:id="rId24"/>
    <p:sldId id="285" r:id="rId25"/>
    <p:sldId id="290" r:id="rId26"/>
    <p:sldId id="344" r:id="rId27"/>
    <p:sldId id="345" r:id="rId28"/>
    <p:sldId id="346" r:id="rId29"/>
    <p:sldId id="427"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3A109-18AD-45E5-AFC2-A229067842B6}" type="datetimeFigureOut">
              <a:rPr lang="it-IT" smtClean="0"/>
              <a:t>26/02/2024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FCA9B-190F-4908-A9A4-B51ECD9577EC}" type="slidenum">
              <a:rPr lang="it-IT" smtClean="0"/>
              <a:t>‹N›</a:t>
            </a:fld>
            <a:endParaRPr lang="it-IT"/>
          </a:p>
        </p:txBody>
      </p:sp>
    </p:spTree>
    <p:extLst>
      <p:ext uri="{BB962C8B-B14F-4D97-AF65-F5344CB8AC3E}">
        <p14:creationId xmlns:p14="http://schemas.microsoft.com/office/powerpoint/2010/main" val="11177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436E93E2-2AB9-F0A9-13D7-0EC33671EA30}"/>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CDEC6428-7E56-9B47-6FF5-D0ADA13F21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9A5FCE3F-8459-57BF-3880-ACEBA85124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A969D5-44A6-48D4-BC52-BD013C193329}" type="slidenum">
              <a:rPr kumimoji="0" lang="it-IT" altLang="it-IT"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42648045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00886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468387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201143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35182631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501615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6655623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72739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725449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2621398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30101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096176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80442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8796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04120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8222639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2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1613088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8824085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332934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9072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8665134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0899575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41122463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04340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0279515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33888567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510510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40227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31909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6761380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233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73965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4561261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177725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2425959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mbiente@certregione.fvg.it" TargetMode="External"/><Relationship Id="rId2" Type="http://schemas.openxmlformats.org/officeDocument/2006/relationships/hyperlink" Target="mailto:difesasuolo@regione.fvg.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a:extLst>
              <a:ext uri="{FF2B5EF4-FFF2-40B4-BE49-F238E27FC236}">
                <a16:creationId xmlns:a16="http://schemas.microsoft.com/office/drawing/2014/main" id="{A876C30E-95A2-1838-F7F3-643346D8C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25">
            <a:extLst>
              <a:ext uri="{FF2B5EF4-FFF2-40B4-BE49-F238E27FC236}">
                <a16:creationId xmlns:a16="http://schemas.microsoft.com/office/drawing/2014/main" id="{8B6E5413-6629-C059-7DAC-40E2D28F58C3}"/>
              </a:ext>
            </a:extLst>
          </p:cNvPr>
          <p:cNvSpPr txBox="1">
            <a:spLocks noChangeArrowheads="1"/>
          </p:cNvSpPr>
          <p:nvPr/>
        </p:nvSpPr>
        <p:spPr bwMode="auto">
          <a:xfrm>
            <a:off x="1774825" y="2571207"/>
            <a:ext cx="9110889" cy="1090491"/>
          </a:xfrm>
          <a:prstGeom prst="rect">
            <a:avLst/>
          </a:prstGeom>
          <a:noFill/>
          <a:ln>
            <a:noFill/>
          </a:ln>
          <a:effec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lnSpc>
                <a:spcPct val="115000"/>
              </a:lnSpc>
              <a:spcAft>
                <a:spcPts val="1500"/>
              </a:spcAft>
              <a:buNone/>
              <a:defRPr/>
            </a:pPr>
            <a:r>
              <a:rPr lang="it-IT" sz="60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sz="6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40" name="Rettangolo 4">
            <a:extLst>
              <a:ext uri="{FF2B5EF4-FFF2-40B4-BE49-F238E27FC236}">
                <a16:creationId xmlns:a16="http://schemas.microsoft.com/office/drawing/2014/main" id="{1AD3CFCE-4FD9-060F-CA43-0E824FABA45D}"/>
              </a:ext>
            </a:extLst>
          </p:cNvPr>
          <p:cNvSpPr>
            <a:spLocks noChangeArrowheads="1"/>
          </p:cNvSpPr>
          <p:nvPr/>
        </p:nvSpPr>
        <p:spPr bwMode="auto">
          <a:xfrm>
            <a:off x="7628045" y="188914"/>
            <a:ext cx="2736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0"/>
              </a:spcBef>
              <a:spcAft>
                <a:spcPct val="0"/>
              </a:spcAft>
              <a:buClrTx/>
              <a:buNone/>
            </a:pPr>
            <a:r>
              <a:rPr lang="it-IT" altLang="it-IT" sz="1800" dirty="0">
                <a:solidFill>
                  <a:srgbClr val="FFFFFF"/>
                </a:solidFill>
              </a:rPr>
              <a:t>Udine 26 e 27 febbraio 2024</a:t>
            </a:r>
          </a:p>
        </p:txBody>
      </p:sp>
      <p:sp>
        <p:nvSpPr>
          <p:cNvPr id="14341"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19559" y="1011009"/>
            <a:ext cx="3252258" cy="405311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Valutazione di impatto ambientale </a:t>
            </a:r>
            <a:br>
              <a:rPr lang="it-IT" altLang="it-IT" sz="2667" b="1" dirty="0">
                <a:solidFill>
                  <a:srgbClr val="0000FF"/>
                </a:solidFill>
                <a:latin typeface="Univers" panose="020B0603020202030204" pitchFamily="34" charset="0"/>
                <a:cs typeface="Work Sans Black"/>
              </a:rPr>
            </a:br>
            <a:endParaRPr lang="it-IT" altLang="it-IT" sz="2667" b="1" dirty="0">
              <a:solidFill>
                <a:srgbClr val="0000FF"/>
              </a:solidFill>
              <a:latin typeface="Univers" panose="020B0603020202030204" pitchFamily="34" charset="0"/>
              <a:cs typeface="Work Sans Black"/>
            </a:endParaRPr>
          </a:p>
          <a:p>
            <a:pPr algn="l">
              <a:lnSpc>
                <a:spcPts val="2800"/>
              </a:lnSpc>
            </a:pPr>
            <a:r>
              <a:rPr lang="it-IT" altLang="it-IT" sz="2667" dirty="0">
                <a:solidFill>
                  <a:srgbClr val="0000FF"/>
                </a:solidFill>
                <a:latin typeface="Univers" panose="020B0603020202030204" pitchFamily="34" charset="0"/>
                <a:cs typeface="Work Sans Black"/>
              </a:rPr>
              <a:t>VIA</a:t>
            </a:r>
            <a:endParaRPr lang="it-IT" sz="2667" dirty="0">
              <a:solidFill>
                <a:srgbClr val="0000FF"/>
              </a:solidFill>
              <a:latin typeface="Work Sans Medium"/>
              <a:cs typeface="Work Sans Medium"/>
            </a:endParaRPr>
          </a:p>
        </p:txBody>
      </p:sp>
      <p:sp>
        <p:nvSpPr>
          <p:cNvPr id="6" name="Segnaposto contenuto 2"/>
          <p:cNvSpPr>
            <a:spLocks noGrp="1"/>
          </p:cNvSpPr>
          <p:nvPr>
            <p:ph idx="1"/>
          </p:nvPr>
        </p:nvSpPr>
        <p:spPr>
          <a:xfrm>
            <a:off x="4250850" y="1463853"/>
            <a:ext cx="7592445" cy="4309930"/>
          </a:xfrm>
        </p:spPr>
        <p:txBody>
          <a:bodyPr vert="horz" wrap="square" lIns="0" tIns="0" rIns="0" bIns="0" numCol="1" anchor="t" anchorCtr="0" compatLnSpc="1">
            <a:prstTxWarp prst="textNoShape">
              <a:avLst/>
            </a:prstTxWarp>
            <a:noAutofit/>
          </a:bodyPr>
          <a:lstStyle/>
          <a:p>
            <a:pPr algn="just">
              <a:lnSpc>
                <a:spcPct val="90000"/>
              </a:lnSpc>
              <a:buFontTx/>
              <a:buChar char="-"/>
              <a:defRPr/>
            </a:pPr>
            <a:r>
              <a:rPr lang="it-IT" altLang="it-IT" sz="2400" dirty="0">
                <a:latin typeface="Univers" panose="020B0603020202030204"/>
                <a:cs typeface="Calibri" panose="020F0502020204030204" pitchFamily="34" charset="0"/>
              </a:rPr>
              <a:t>nasce negli Stati Uniti </a:t>
            </a:r>
          </a:p>
          <a:p>
            <a:pPr marL="357188" indent="-357188" algn="just">
              <a:lnSpc>
                <a:spcPct val="90000"/>
              </a:lnSpc>
              <a:buNone/>
              <a:defRPr/>
            </a:pPr>
            <a:r>
              <a:rPr lang="it-IT" altLang="it-IT" sz="2400" dirty="0">
                <a:latin typeface="Univers" panose="020B0603020202030204"/>
                <a:cs typeface="Calibri" panose="020F0502020204030204" pitchFamily="34" charset="0"/>
              </a:rPr>
              <a:t>	(NEPA) legge n. 91-190 del 1 gennaio 1970</a:t>
            </a:r>
          </a:p>
          <a:p>
            <a:pPr marL="357188" indent="-357188" algn="just">
              <a:lnSpc>
                <a:spcPct val="90000"/>
              </a:lnSpc>
              <a:buNone/>
              <a:defRPr/>
            </a:pPr>
            <a:endParaRPr lang="it-IT" altLang="it-IT" sz="2400" dirty="0">
              <a:latin typeface="Univers" panose="020B0603020202030204"/>
              <a:cs typeface="Calibri" panose="020F0502020204030204" pitchFamily="34" charset="0"/>
            </a:endParaRPr>
          </a:p>
          <a:p>
            <a:pPr algn="just">
              <a:lnSpc>
                <a:spcPct val="90000"/>
              </a:lnSpc>
              <a:buFontTx/>
              <a:buChar char="-"/>
              <a:defRPr/>
            </a:pPr>
            <a:r>
              <a:rPr lang="it-IT" altLang="it-IT" sz="2400" dirty="0">
                <a:latin typeface="Univers" panose="020B0603020202030204"/>
                <a:cs typeface="Calibri" panose="020F0502020204030204" pitchFamily="34" charset="0"/>
              </a:rPr>
              <a:t>è introdotta in Europa dalla direttiva comunitaria 85/337/CEE</a:t>
            </a:r>
          </a:p>
          <a:p>
            <a:pPr algn="just">
              <a:lnSpc>
                <a:spcPct val="90000"/>
              </a:lnSpc>
              <a:buFontTx/>
              <a:buChar char="-"/>
              <a:defRPr/>
            </a:pPr>
            <a:endParaRPr lang="it-IT" altLang="it-IT" sz="2400" dirty="0">
              <a:latin typeface="Univers" panose="020B0603020202030204"/>
              <a:cs typeface="Calibri" panose="020F0502020204030204" pitchFamily="34" charset="0"/>
            </a:endParaRPr>
          </a:p>
          <a:p>
            <a:pPr algn="just">
              <a:lnSpc>
                <a:spcPct val="90000"/>
              </a:lnSpc>
              <a:buFontTx/>
              <a:buChar char="-"/>
              <a:defRPr/>
            </a:pPr>
            <a:r>
              <a:rPr lang="it-IT" altLang="it-IT" sz="2400" dirty="0">
                <a:latin typeface="Univers" panose="020B0603020202030204"/>
                <a:cs typeface="Calibri" panose="020F0502020204030204" pitchFamily="34" charset="0"/>
              </a:rPr>
              <a:t>attualmente regolamentata da:</a:t>
            </a:r>
          </a:p>
          <a:p>
            <a:pPr lvl="1" algn="just">
              <a:spcBef>
                <a:spcPct val="0"/>
              </a:spcBef>
              <a:buFont typeface="Courier New" panose="02070309020205020404" pitchFamily="49" charset="0"/>
              <a:buChar char="o"/>
              <a:defRPr/>
            </a:pPr>
            <a:r>
              <a:rPr lang="it-IT" altLang="it-IT" dirty="0">
                <a:latin typeface="Univers" panose="020B0603020202030204"/>
                <a:cs typeface="Calibri" panose="020F0502020204030204" pitchFamily="34" charset="0"/>
              </a:rPr>
              <a:t>Livello Europeo: direttiva comunitaria </a:t>
            </a:r>
            <a:r>
              <a:rPr lang="it-IT" dirty="0">
                <a:latin typeface="Univers" panose="020B0603020202030204"/>
                <a:cs typeface="Calibri" panose="020F0502020204030204" pitchFamily="34" charset="0"/>
              </a:rPr>
              <a:t>2014/52/UE che modifica la direttiva 2011/92/UE </a:t>
            </a:r>
          </a:p>
          <a:p>
            <a:pPr marL="544309" lvl="1" indent="0" algn="just">
              <a:spcBef>
                <a:spcPct val="0"/>
              </a:spcBef>
              <a:buNone/>
              <a:defRPr/>
            </a:pPr>
            <a:r>
              <a:rPr lang="it-IT" dirty="0">
                <a:latin typeface="Univers" panose="020B0603020202030204"/>
                <a:cs typeface="Calibri" panose="020F0502020204030204" pitchFamily="34" charset="0"/>
              </a:rPr>
              <a:t>– direttiva «Uccelli» 2009/147/CE</a:t>
            </a:r>
          </a:p>
          <a:p>
            <a:pPr marL="544309" lvl="1" indent="0" algn="just">
              <a:spcBef>
                <a:spcPct val="0"/>
              </a:spcBef>
              <a:buNone/>
              <a:defRPr/>
            </a:pPr>
            <a:r>
              <a:rPr lang="it-IT" dirty="0">
                <a:latin typeface="Univers" panose="020B0603020202030204"/>
                <a:cs typeface="Calibri" panose="020F0502020204030204" pitchFamily="34" charset="0"/>
              </a:rPr>
              <a:t>direttiva «Habitat» 92/43/CEE</a:t>
            </a:r>
          </a:p>
        </p:txBody>
      </p:sp>
      <p:sp>
        <p:nvSpPr>
          <p:cNvPr id="2" name="Rettangolo 4">
            <a:extLst>
              <a:ext uri="{FF2B5EF4-FFF2-40B4-BE49-F238E27FC236}">
                <a16:creationId xmlns:a16="http://schemas.microsoft.com/office/drawing/2014/main" id="{CEF79406-AFAC-06A9-EFB2-1BB5F15E7AAB}"/>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8C356F1A-43F1-DF9F-7AAD-05A51C757C0B}"/>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388589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normativa Nazionale </a:t>
            </a:r>
          </a:p>
        </p:txBody>
      </p:sp>
      <p:sp>
        <p:nvSpPr>
          <p:cNvPr id="3" name="Segnaposto contenuto 2"/>
          <p:cNvSpPr>
            <a:spLocks noGrp="1"/>
          </p:cNvSpPr>
          <p:nvPr>
            <p:ph idx="1"/>
          </p:nvPr>
        </p:nvSpPr>
        <p:spPr/>
        <p:txBody>
          <a:bodyPr/>
          <a:lstStyle/>
          <a:p>
            <a:pPr lvl="1" algn="just">
              <a:spcBef>
                <a:spcPct val="0"/>
              </a:spcBef>
              <a:buFont typeface="Courier New" panose="02070309020205020404" pitchFamily="49" charset="0"/>
              <a:buChar char="o"/>
              <a:defRPr/>
            </a:pPr>
            <a:r>
              <a:rPr lang="it-IT" altLang="it-IT" sz="2000" dirty="0">
                <a:solidFill>
                  <a:prstClr val="black"/>
                </a:solidFill>
                <a:latin typeface="Univers" panose="020B0603020202030204"/>
                <a:cs typeface="Calibri" panose="020F0502020204030204" pitchFamily="34" charset="0"/>
              </a:rPr>
              <a:t>Livello nazionale: D. </a:t>
            </a:r>
            <a:r>
              <a:rPr lang="it-IT" altLang="it-IT" sz="2000" dirty="0" err="1">
                <a:solidFill>
                  <a:prstClr val="black"/>
                </a:solidFill>
                <a:latin typeface="Univers" panose="020B0603020202030204"/>
                <a:cs typeface="Calibri" panose="020F0502020204030204" pitchFamily="34" charset="0"/>
              </a:rPr>
              <a:t>Lgs</a:t>
            </a:r>
            <a:r>
              <a:rPr lang="it-IT" altLang="it-IT" sz="2000" dirty="0">
                <a:solidFill>
                  <a:prstClr val="black"/>
                </a:solidFill>
                <a:latin typeface="Univers" panose="020B0603020202030204"/>
                <a:cs typeface="Calibri" panose="020F0502020204030204" pitchFamily="34" charset="0"/>
              </a:rPr>
              <a:t>. 152/2006 come recentemente modificato da L. 142/2022, L. 108/2022, L 25/2022, D. </a:t>
            </a:r>
            <a:r>
              <a:rPr lang="it-IT" altLang="it-IT" sz="2000" dirty="0" err="1">
                <a:solidFill>
                  <a:prstClr val="black"/>
                </a:solidFill>
                <a:latin typeface="Univers" panose="020B0603020202030204"/>
                <a:cs typeface="Calibri" panose="020F0502020204030204" pitchFamily="34" charset="0"/>
              </a:rPr>
              <a:t>Lgs</a:t>
            </a:r>
            <a:r>
              <a:rPr lang="it-IT" altLang="it-IT" sz="2000" dirty="0">
                <a:solidFill>
                  <a:prstClr val="black"/>
                </a:solidFill>
                <a:latin typeface="Univers" panose="020B0603020202030204"/>
                <a:cs typeface="Calibri" panose="020F0502020204030204" pitchFamily="34" charset="0"/>
              </a:rPr>
              <a:t>. 104/2017… ecc..</a:t>
            </a:r>
          </a:p>
          <a:p>
            <a:pPr marL="544309" lvl="1" indent="0" algn="just">
              <a:spcBef>
                <a:spcPct val="0"/>
              </a:spcBef>
              <a:buNone/>
              <a:defRPr/>
            </a:pPr>
            <a:r>
              <a:rPr lang="it-IT" altLang="it-IT" sz="2000" dirty="0">
                <a:solidFill>
                  <a:prstClr val="black"/>
                </a:solidFill>
                <a:latin typeface="Univers" panose="020B0603020202030204"/>
                <a:cs typeface="Calibri" panose="020F0502020204030204" pitchFamily="34" charset="0"/>
              </a:rPr>
              <a:t>DPR 357/199, </a:t>
            </a:r>
            <a:r>
              <a:rPr lang="it-IT" sz="2000" dirty="0">
                <a:solidFill>
                  <a:prstClr val="black"/>
                </a:solidFill>
                <a:latin typeface="Univers" panose="020B0603020202030204"/>
                <a:cs typeface="Calibri" panose="020F0502020204030204" pitchFamily="34" charset="0"/>
              </a:rPr>
              <a:t>D.M. 30/03/2015 (soglie), D.M. 24/12/2015 (quadro prescrittivo)</a:t>
            </a:r>
          </a:p>
          <a:p>
            <a:pPr marL="544309" lvl="1" indent="0" algn="just">
              <a:spcBef>
                <a:spcPct val="0"/>
              </a:spcBef>
              <a:buNone/>
              <a:defRPr/>
            </a:pPr>
            <a:endParaRPr lang="it-IT" altLang="it-IT" sz="2000" dirty="0">
              <a:solidFill>
                <a:prstClr val="black"/>
              </a:solidFill>
              <a:latin typeface="Univers" panose="020B0603020202030204"/>
              <a:cs typeface="Calibri" panose="020F0502020204030204" pitchFamily="34" charset="0"/>
            </a:endParaRPr>
          </a:p>
          <a:p>
            <a:pPr marL="544309" lvl="1" indent="0" algn="just">
              <a:spcBef>
                <a:spcPct val="0"/>
              </a:spcBef>
              <a:buNone/>
              <a:defRPr/>
            </a:pPr>
            <a:r>
              <a:rPr lang="it-IT" altLang="it-IT" sz="2000" dirty="0">
                <a:solidFill>
                  <a:prstClr val="black"/>
                </a:solidFill>
                <a:latin typeface="Univers" panose="020B0603020202030204"/>
                <a:cs typeface="Calibri" panose="020F0502020204030204" pitchFamily="34" charset="0"/>
              </a:rPr>
              <a:t>LA FUNZIONE DELLA VALUTAZIONE DI IMPATTO AMBIENTALE</a:t>
            </a:r>
          </a:p>
          <a:p>
            <a:pPr marL="544309" lvl="1" indent="0" algn="just">
              <a:spcBef>
                <a:spcPct val="0"/>
              </a:spcBef>
              <a:buNone/>
              <a:defRPr/>
            </a:pPr>
            <a:endParaRPr lang="it-IT" altLang="it-IT" sz="2000" dirty="0">
              <a:solidFill>
                <a:prstClr val="black"/>
              </a:solidFill>
              <a:latin typeface="Univers" panose="020B0603020202030204"/>
              <a:cs typeface="Calibri" panose="020F0502020204030204" pitchFamily="34" charset="0"/>
            </a:endParaRPr>
          </a:p>
          <a:p>
            <a:pPr lvl="0" algn="just">
              <a:lnSpc>
                <a:spcPct val="90000"/>
              </a:lnSpc>
              <a:buFontTx/>
              <a:buChar char="-"/>
              <a:defRPr/>
            </a:pPr>
            <a:r>
              <a:rPr lang="it-IT" altLang="it-IT" sz="2000" dirty="0">
                <a:solidFill>
                  <a:prstClr val="black"/>
                </a:solidFill>
                <a:latin typeface="Univers" panose="020B0603020202030204"/>
                <a:cs typeface="Calibri" panose="020F0502020204030204" pitchFamily="34" charset="0"/>
              </a:rPr>
              <a:t>è una procedura tecnico – amministrativa</a:t>
            </a:r>
          </a:p>
          <a:p>
            <a:pPr lvl="0" algn="just">
              <a:lnSpc>
                <a:spcPct val="90000"/>
              </a:lnSpc>
              <a:buFontTx/>
              <a:buChar char="-"/>
              <a:defRPr/>
            </a:pPr>
            <a:r>
              <a:rPr lang="it-IT" altLang="it-IT" sz="2000" dirty="0">
                <a:solidFill>
                  <a:prstClr val="black"/>
                </a:solidFill>
                <a:latin typeface="Univers" panose="020B0603020202030204"/>
                <a:cs typeface="Calibri" panose="020F0502020204030204" pitchFamily="34" charset="0"/>
              </a:rPr>
              <a:t>mira a verifica la compatibilità ambientale di un progetto</a:t>
            </a:r>
          </a:p>
          <a:p>
            <a:pPr lvl="0" algn="just">
              <a:lnSpc>
                <a:spcPct val="90000"/>
              </a:lnSpc>
              <a:buFontTx/>
              <a:buChar char="-"/>
              <a:defRPr/>
            </a:pPr>
            <a:r>
              <a:rPr lang="it-IT" altLang="it-IT" sz="2000" dirty="0">
                <a:solidFill>
                  <a:prstClr val="black"/>
                </a:solidFill>
                <a:latin typeface="Univers" panose="020B0603020202030204"/>
                <a:cs typeface="Calibri" panose="020F0502020204030204" pitchFamily="34" charset="0"/>
              </a:rPr>
              <a:t>valutazione preventiva (prima dell’inizio dei lavori) dei possibili «effetti»</a:t>
            </a:r>
          </a:p>
          <a:p>
            <a:pPr lvl="0" algn="just">
              <a:lnSpc>
                <a:spcPct val="90000"/>
              </a:lnSpc>
              <a:buFontTx/>
              <a:buChar char="-"/>
              <a:defRPr/>
            </a:pPr>
            <a:r>
              <a:rPr lang="it-IT" altLang="it-IT" sz="2000" dirty="0">
                <a:solidFill>
                  <a:prstClr val="black"/>
                </a:solidFill>
                <a:latin typeface="Univers" panose="020B0603020202030204"/>
                <a:cs typeface="Calibri" panose="020F0502020204030204" pitchFamily="34" charset="0"/>
              </a:rPr>
              <a:t>rapporto tra Proponente – Autorità competente – Autorità coinvolte - pubblico</a:t>
            </a:r>
          </a:p>
        </p:txBody>
      </p:sp>
      <p:sp>
        <p:nvSpPr>
          <p:cNvPr id="4" name="Rettangolo 4">
            <a:extLst>
              <a:ext uri="{FF2B5EF4-FFF2-40B4-BE49-F238E27FC236}">
                <a16:creationId xmlns:a16="http://schemas.microsoft.com/office/drawing/2014/main" id="{6D740C74-9AC4-37B2-2A4C-B265FB08C03E}"/>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5" name="Text Box 27">
            <a:extLst>
              <a:ext uri="{FF2B5EF4-FFF2-40B4-BE49-F238E27FC236}">
                <a16:creationId xmlns:a16="http://schemas.microsoft.com/office/drawing/2014/main" id="{5780CD96-F0AA-3FBF-BB2F-2318EAF3012E}"/>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0496817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100" y="1828800"/>
            <a:ext cx="6705600" cy="5029200"/>
          </a:xfrm>
          <a:prstGeom prst="rect">
            <a:avLst/>
          </a:prstGeom>
        </p:spPr>
      </p:pic>
      <p:sp>
        <p:nvSpPr>
          <p:cNvPr id="4" name="Segnaposto contenuto 2"/>
          <p:cNvSpPr>
            <a:spLocks noGrp="1"/>
          </p:cNvSpPr>
          <p:nvPr>
            <p:ph idx="1"/>
          </p:nvPr>
        </p:nvSpPr>
        <p:spPr>
          <a:xfrm>
            <a:off x="4297001" y="1003770"/>
            <a:ext cx="7402737" cy="5568647"/>
          </a:xfrm>
        </p:spPr>
        <p:txBody>
          <a:bodyPr vert="horz" wrap="square" lIns="0" tIns="0" rIns="0" bIns="0" numCol="1" anchor="t" anchorCtr="0" compatLnSpc="1">
            <a:prstTxWarp prst="textNoShape">
              <a:avLst/>
            </a:prstTxWarp>
            <a:noAutofit/>
          </a:bodyPr>
          <a:lstStyle/>
          <a:p>
            <a:pPr marL="0" indent="0" algn="just">
              <a:spcBef>
                <a:spcPts val="0"/>
              </a:spcBef>
              <a:buNone/>
            </a:pPr>
            <a:r>
              <a:rPr lang="it-IT" altLang="it-IT" sz="2000" dirty="0">
                <a:latin typeface="Univers" panose="020B0603020202030204" pitchFamily="34" charset="0"/>
                <a:cs typeface="Work Sans Bold"/>
              </a:rPr>
              <a:t>La valutazione dell'impatto ambientale può essere integrata nelle procedure esistenti di autorizzazione dei progetti negli Stati membri ovvero, in mancanza di queste, in altre procedure o nelle procedure da stabilire per rispettare gli obiettivi della presente direttiva.</a:t>
            </a:r>
          </a:p>
          <a:p>
            <a:pPr marL="0" indent="0">
              <a:spcBef>
                <a:spcPts val="0"/>
              </a:spcBef>
              <a:buNone/>
            </a:pPr>
            <a:endParaRPr lang="it-IT" sz="2000" dirty="0">
              <a:latin typeface="Univers" panose="020B0603020202030204" pitchFamily="34" charset="0"/>
              <a:cs typeface="Work Sans Bold"/>
            </a:endParaRPr>
          </a:p>
          <a:p>
            <a:pPr marL="1435172" indent="0" algn="just">
              <a:buNone/>
            </a:pPr>
            <a:r>
              <a:rPr lang="it-IT" sz="2000" dirty="0">
                <a:latin typeface="Univers" panose="020B0603020202030204" pitchFamily="34" charset="0"/>
                <a:cs typeface="Work Sans Bold"/>
              </a:rPr>
              <a:t>Per sviluppo sostenibile si intende uno sviluppo che soddisfi sia le esigenze della generazione attuale che di quelle future conciliando salute ambientale, equità sociale e vitalità economica</a:t>
            </a:r>
          </a:p>
          <a:p>
            <a:pPr marL="1435172" indent="0">
              <a:spcBef>
                <a:spcPts val="0"/>
              </a:spcBef>
              <a:buNone/>
            </a:pPr>
            <a:endParaRPr lang="it-IT" sz="2000" dirty="0">
              <a:latin typeface="Univers" panose="020B0603020202030204" pitchFamily="34" charset="0"/>
              <a:cs typeface="Work Sans Bold"/>
            </a:endParaRPr>
          </a:p>
          <a:p>
            <a:pPr marL="0" indent="0">
              <a:spcBef>
                <a:spcPts val="0"/>
              </a:spcBef>
              <a:buNone/>
            </a:pPr>
            <a:endParaRPr lang="it-IT" sz="2000" dirty="0">
              <a:latin typeface="Work Sans Medium"/>
              <a:cs typeface="Work Sans Medium"/>
            </a:endParaRPr>
          </a:p>
        </p:txBody>
      </p:sp>
      <p:sp>
        <p:nvSpPr>
          <p:cNvPr id="5" name="Titolo 1"/>
          <p:cNvSpPr txBox="1">
            <a:spLocks/>
          </p:cNvSpPr>
          <p:nvPr/>
        </p:nvSpPr>
        <p:spPr>
          <a:xfrm>
            <a:off x="171299" y="973297"/>
            <a:ext cx="3473601" cy="405311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Direttiva Comunitaria 2014/52/CE</a:t>
            </a:r>
            <a:br>
              <a:rPr lang="it-IT" altLang="it-IT" sz="2667" b="1" dirty="0">
                <a:latin typeface="Calibri" panose="020F0502020204030204" pitchFamily="34" charset="0"/>
                <a:cs typeface="Calibri" panose="020F0502020204030204" pitchFamily="34" charset="0"/>
              </a:rPr>
            </a:br>
            <a:endParaRPr lang="it-IT" altLang="it-IT" sz="2667" b="1" dirty="0">
              <a:latin typeface="Calibri" panose="020F0502020204030204" pitchFamily="34" charset="0"/>
              <a:cs typeface="Calibri" panose="020F0502020204030204" pitchFamily="34" charset="0"/>
            </a:endParaRPr>
          </a:p>
          <a:p>
            <a:pPr algn="l">
              <a:lnSpc>
                <a:spcPts val="2800"/>
              </a:lnSpc>
            </a:pP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pic>
        <p:nvPicPr>
          <p:cNvPr id="6" name="Immagin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4789" y="900045"/>
            <a:ext cx="8847908" cy="5116751"/>
          </a:xfrm>
          <a:prstGeom prst="rect">
            <a:avLst/>
          </a:prstGeom>
        </p:spPr>
      </p:pic>
      <p:sp>
        <p:nvSpPr>
          <p:cNvPr id="15" name="Ovale 14"/>
          <p:cNvSpPr/>
          <p:nvPr/>
        </p:nvSpPr>
        <p:spPr>
          <a:xfrm>
            <a:off x="3097742" y="3163840"/>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16" name="Rettangolo 15"/>
          <p:cNvSpPr/>
          <p:nvPr/>
        </p:nvSpPr>
        <p:spPr>
          <a:xfrm>
            <a:off x="756498" y="5447260"/>
            <a:ext cx="11618382" cy="707886"/>
          </a:xfrm>
          <a:prstGeom prst="rect">
            <a:avLst/>
          </a:prstGeom>
        </p:spPr>
        <p:txBody>
          <a:bodyPr wrap="square">
            <a:spAutoFit/>
          </a:bodyPr>
          <a:lstStyle/>
          <a:p>
            <a:pPr algn="just"/>
            <a:r>
              <a:rPr lang="it-IT" sz="2000" dirty="0">
                <a:latin typeface="Univers" panose="020B0603020202030204"/>
              </a:rPr>
              <a:t>Approvata il 5/9/2015 dai 193 Paesi membri delle Nazioni Unite e dall’Assemblea Generale dell’ONU</a:t>
            </a:r>
          </a:p>
        </p:txBody>
      </p:sp>
      <p:sp>
        <p:nvSpPr>
          <p:cNvPr id="17" name="Ovale 16"/>
          <p:cNvSpPr/>
          <p:nvPr/>
        </p:nvSpPr>
        <p:spPr>
          <a:xfrm>
            <a:off x="10195232" y="3168680"/>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18" name="Ovale 17"/>
          <p:cNvSpPr/>
          <p:nvPr/>
        </p:nvSpPr>
        <p:spPr>
          <a:xfrm>
            <a:off x="8787346" y="3173518"/>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19" name="Ovale 18"/>
          <p:cNvSpPr/>
          <p:nvPr/>
        </p:nvSpPr>
        <p:spPr>
          <a:xfrm>
            <a:off x="5966733" y="1726930"/>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20" name="Ovale 19"/>
          <p:cNvSpPr/>
          <p:nvPr/>
        </p:nvSpPr>
        <p:spPr>
          <a:xfrm>
            <a:off x="5952219" y="3154168"/>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21" name="Ovale 20"/>
          <p:cNvSpPr/>
          <p:nvPr/>
        </p:nvSpPr>
        <p:spPr>
          <a:xfrm>
            <a:off x="4524983" y="3168684"/>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23" name="Ovale 22"/>
          <p:cNvSpPr/>
          <p:nvPr/>
        </p:nvSpPr>
        <p:spPr>
          <a:xfrm>
            <a:off x="3092902" y="4591078"/>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24" name="Ovale 23"/>
          <p:cNvSpPr/>
          <p:nvPr/>
        </p:nvSpPr>
        <p:spPr>
          <a:xfrm>
            <a:off x="5947380" y="4581406"/>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25" name="Ovale 24"/>
          <p:cNvSpPr/>
          <p:nvPr/>
        </p:nvSpPr>
        <p:spPr>
          <a:xfrm>
            <a:off x="4520144" y="4595922"/>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26" name="Ovale 25"/>
          <p:cNvSpPr/>
          <p:nvPr/>
        </p:nvSpPr>
        <p:spPr>
          <a:xfrm>
            <a:off x="10208164" y="1711127"/>
            <a:ext cx="1478642" cy="1500085"/>
          </a:xfrm>
          <a:prstGeom prst="ellipse">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a:p>
        </p:txBody>
      </p:sp>
      <p:sp>
        <p:nvSpPr>
          <p:cNvPr id="3" name="Rettangolo 4">
            <a:extLst>
              <a:ext uri="{FF2B5EF4-FFF2-40B4-BE49-F238E27FC236}">
                <a16:creationId xmlns:a16="http://schemas.microsoft.com/office/drawing/2014/main" id="{F9D59B20-2751-B2AE-51D7-B7D1F532B71D}"/>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7" name="Text Box 27">
            <a:extLst>
              <a:ext uri="{FF2B5EF4-FFF2-40B4-BE49-F238E27FC236}">
                <a16:creationId xmlns:a16="http://schemas.microsoft.com/office/drawing/2014/main" id="{AA3AAF7C-79BF-0987-0802-3F08CF028E09}"/>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42110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5" grpId="0" animBg="1"/>
      <p:bldP spid="16" grpId="0"/>
      <p:bldP spid="17" grpId="0" animBg="1"/>
      <p:bldP spid="18" grpId="0" animBg="1"/>
      <p:bldP spid="19" grpId="0" animBg="1"/>
      <p:bldP spid="20" grpId="0" animBg="1"/>
      <p:bldP spid="21"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066902" y="965791"/>
            <a:ext cx="7099300" cy="4084320"/>
          </a:xfrm>
        </p:spPr>
        <p:txBody>
          <a:bodyPr vert="horz" wrap="square" lIns="0" tIns="0" rIns="0" bIns="0" numCol="1" anchor="t" anchorCtr="0" compatLnSpc="1">
            <a:prstTxWarp prst="textNoShape">
              <a:avLst/>
            </a:prstTxWarp>
            <a:noAutofit/>
          </a:bodyPr>
          <a:lstStyle/>
          <a:p>
            <a:pPr marL="0" indent="-304815" algn="just">
              <a:lnSpc>
                <a:spcPct val="90000"/>
              </a:lnSpc>
              <a:spcBef>
                <a:spcPts val="0"/>
              </a:spcBef>
              <a:buFontTx/>
              <a:buChar char="-"/>
              <a:defRPr/>
            </a:pPr>
            <a:r>
              <a:rPr lang="it-IT" altLang="it-IT" sz="2000" dirty="0">
                <a:latin typeface="Univers" panose="020B0603020202030204" pitchFamily="34" charset="0"/>
                <a:cs typeface="Work Sans Bold"/>
              </a:rPr>
              <a:t>per rispondere all’esigenza di prevedere gli effetti sull’ambiente di progetti pubblici e privati per opere ed interventi sul territorio</a:t>
            </a:r>
          </a:p>
          <a:p>
            <a:pPr marL="0" indent="-304815" algn="just">
              <a:lnSpc>
                <a:spcPct val="90000"/>
              </a:lnSpc>
              <a:spcBef>
                <a:spcPts val="0"/>
              </a:spcBef>
              <a:buFontTx/>
              <a:buChar char="-"/>
              <a:defRPr/>
            </a:pPr>
            <a:endParaRPr lang="it-IT" altLang="it-IT" sz="2000" dirty="0">
              <a:latin typeface="Univers" panose="020B0603020202030204" pitchFamily="34" charset="0"/>
              <a:cs typeface="Work Sans Bold"/>
            </a:endParaRPr>
          </a:p>
          <a:p>
            <a:pPr marL="2984649" indent="-241312" algn="just">
              <a:lnSpc>
                <a:spcPct val="90000"/>
              </a:lnSpc>
              <a:spcBef>
                <a:spcPts val="0"/>
              </a:spcBef>
              <a:buFontTx/>
              <a:buChar char="-"/>
              <a:defRPr/>
            </a:pPr>
            <a:r>
              <a:rPr lang="it-IT" altLang="it-IT" sz="2000" dirty="0">
                <a:latin typeface="Univers" panose="020B0603020202030204" pitchFamily="34" charset="0"/>
                <a:cs typeface="Work Sans Bold"/>
              </a:rPr>
              <a:t>per fornire a chi decide informazioni sulle conseguenze ambientali degli interventi proposti e delle loro principali alternative, sulle  preferenze e le obiezioni dei vari gruppi sociali, del pubblico e delle amministrazioni coinvolte</a:t>
            </a:r>
          </a:p>
          <a:p>
            <a:pPr marL="2984649" indent="-241312" algn="just">
              <a:lnSpc>
                <a:spcPct val="90000"/>
              </a:lnSpc>
              <a:spcBef>
                <a:spcPts val="0"/>
              </a:spcBef>
              <a:buFontTx/>
              <a:buChar char="-"/>
              <a:defRPr/>
            </a:pPr>
            <a:endParaRPr lang="it-IT" altLang="it-IT" sz="2000" dirty="0">
              <a:latin typeface="Univers" panose="020B0603020202030204" pitchFamily="34" charset="0"/>
              <a:cs typeface="Work Sans Bold"/>
            </a:endParaRPr>
          </a:p>
          <a:p>
            <a:pPr marL="2984649" indent="-241312" algn="just">
              <a:lnSpc>
                <a:spcPct val="90000"/>
              </a:lnSpc>
              <a:spcBef>
                <a:spcPts val="0"/>
              </a:spcBef>
              <a:buFontTx/>
              <a:buChar char="-"/>
              <a:defRPr/>
            </a:pPr>
            <a:r>
              <a:rPr lang="it-IT" altLang="it-IT" sz="2000" dirty="0">
                <a:latin typeface="Univers" panose="020B0603020202030204" pitchFamily="34" charset="0"/>
                <a:cs typeface="Work Sans Bold"/>
              </a:rPr>
              <a:t> Logica interpretativa DPSIR</a:t>
            </a:r>
          </a:p>
          <a:p>
            <a:pPr marL="0" indent="0" algn="just">
              <a:spcBef>
                <a:spcPts val="0"/>
              </a:spcBef>
              <a:buNone/>
            </a:pPr>
            <a:endParaRPr lang="it-IT" sz="2000" dirty="0">
              <a:latin typeface="Univers" panose="020B0603020202030204" pitchFamily="34" charset="0"/>
              <a:cs typeface="Work Sans Bold"/>
            </a:endParaRPr>
          </a:p>
          <a:p>
            <a:pPr marL="0" indent="0" algn="just">
              <a:spcBef>
                <a:spcPts val="0"/>
              </a:spcBef>
              <a:buNone/>
            </a:pPr>
            <a:endParaRPr lang="it-IT" sz="2000" dirty="0">
              <a:latin typeface="Work Sans Medium"/>
              <a:cs typeface="Work Sans Medium"/>
            </a:endParaRPr>
          </a:p>
        </p:txBody>
      </p:sp>
      <p:sp>
        <p:nvSpPr>
          <p:cNvPr id="5" name="Titolo 1"/>
          <p:cNvSpPr txBox="1">
            <a:spLocks/>
          </p:cNvSpPr>
          <p:nvPr/>
        </p:nvSpPr>
        <p:spPr>
          <a:xfrm>
            <a:off x="459770" y="965791"/>
            <a:ext cx="2540439" cy="553632"/>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Perché la VIA</a:t>
            </a:r>
          </a:p>
          <a:p>
            <a:pPr algn="l">
              <a:lnSpc>
                <a:spcPts val="2800"/>
              </a:lnSpc>
            </a:pPr>
            <a:endParaRPr lang="it-IT" sz="2667" dirty="0">
              <a:solidFill>
                <a:srgbClr val="0000FF"/>
              </a:solidFill>
              <a:latin typeface="Work Sans Medium"/>
              <a:cs typeface="Work Sans Medium"/>
            </a:endParaRPr>
          </a:p>
        </p:txBody>
      </p:sp>
      <p:pic>
        <p:nvPicPr>
          <p:cNvPr id="6" name="Immagin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689" y="1799776"/>
            <a:ext cx="6324237" cy="425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4">
            <a:extLst>
              <a:ext uri="{FF2B5EF4-FFF2-40B4-BE49-F238E27FC236}">
                <a16:creationId xmlns:a16="http://schemas.microsoft.com/office/drawing/2014/main" id="{4FFF3996-ACA2-A7A9-3D2B-8BA3A51604A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108A30FA-B920-57A7-AE93-B51C310DE0C3}"/>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3963209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3788228" y="932632"/>
            <a:ext cx="8281852" cy="5108546"/>
          </a:xfrm>
        </p:spPr>
        <p:txBody>
          <a:bodyPr vert="horz" wrap="square" lIns="0" tIns="0" rIns="0" bIns="0" numCol="1" anchor="t" anchorCtr="0" compatLnSpc="1">
            <a:prstTxWarp prst="textNoShape">
              <a:avLst/>
            </a:prstTxWarp>
            <a:noAutofit/>
          </a:bodyPr>
          <a:lstStyle/>
          <a:p>
            <a:pPr marL="0" indent="0" algn="just">
              <a:lnSpc>
                <a:spcPct val="90000"/>
              </a:lnSpc>
              <a:spcBef>
                <a:spcPts val="0"/>
              </a:spcBef>
              <a:buNone/>
              <a:defRPr/>
            </a:pPr>
            <a:r>
              <a:rPr lang="it-IT" sz="2000" dirty="0">
                <a:latin typeface="Univers" panose="020B0603020202030204" pitchFamily="34" charset="0"/>
                <a:cs typeface="Work Sans Bold"/>
              </a:rPr>
              <a:t>Consapevolezza che la tutela ambientale necessita di essere preventiva. La VIA VALUTA GLI IMPATTI DI UN PROGETTO </a:t>
            </a:r>
          </a:p>
          <a:p>
            <a:pPr marL="0" indent="0" algn="just">
              <a:lnSpc>
                <a:spcPct val="90000"/>
              </a:lnSpc>
              <a:spcBef>
                <a:spcPts val="0"/>
              </a:spcBef>
              <a:buNone/>
              <a:defRPr/>
            </a:pPr>
            <a:endParaRPr lang="it-IT" sz="2000" dirty="0">
              <a:latin typeface="Univers" panose="020B0603020202030204" pitchFamily="34" charset="0"/>
              <a:cs typeface="Work Sans Bold"/>
            </a:endParaRPr>
          </a:p>
          <a:p>
            <a:pPr marL="0" indent="0" algn="just">
              <a:lnSpc>
                <a:spcPct val="90000"/>
              </a:lnSpc>
              <a:spcBef>
                <a:spcPts val="0"/>
              </a:spcBef>
              <a:buNone/>
              <a:defRPr/>
            </a:pPr>
            <a:r>
              <a:rPr lang="it-IT" sz="2000" dirty="0">
                <a:latin typeface="Univers" panose="020B0603020202030204" pitchFamily="34" charset="0"/>
                <a:cs typeface="Work Sans Bold"/>
              </a:rPr>
              <a:t>Le possibilità di apportare cambiamenti significativi in fase progettuale sono spesso limitate, in quanto le decisioni riguardo all'ubicazione di un progetto o alla scelta di alternative possono essere già state prese nell'ambito di piani riguardanti un intero settore o un'intera area geografica.</a:t>
            </a:r>
          </a:p>
          <a:p>
            <a:pPr marL="0" indent="0" algn="just">
              <a:lnSpc>
                <a:spcPct val="90000"/>
              </a:lnSpc>
              <a:spcBef>
                <a:spcPts val="0"/>
              </a:spcBef>
              <a:buNone/>
              <a:defRPr/>
            </a:pPr>
            <a:endParaRPr lang="it-IT" sz="2000" dirty="0">
              <a:latin typeface="Univers" panose="020B0603020202030204" pitchFamily="34" charset="0"/>
              <a:cs typeface="Work Sans Bold"/>
            </a:endParaRPr>
          </a:p>
          <a:p>
            <a:pPr marL="0" indent="0" algn="just">
              <a:lnSpc>
                <a:spcPct val="90000"/>
              </a:lnSpc>
              <a:spcBef>
                <a:spcPts val="0"/>
              </a:spcBef>
              <a:buNone/>
              <a:defRPr/>
            </a:pPr>
            <a:r>
              <a:rPr lang="it-IT" sz="2000" dirty="0">
                <a:latin typeface="Univers" panose="020B0603020202030204" pitchFamily="34" charset="0"/>
                <a:cs typeface="Work Sans Bold"/>
              </a:rPr>
              <a:t>Emerge la necessità di una valutazione ambientale preventiva, da effettuarsi su Piani e Programmi.</a:t>
            </a:r>
          </a:p>
          <a:p>
            <a:pPr marL="0" indent="0" algn="just">
              <a:lnSpc>
                <a:spcPct val="90000"/>
              </a:lnSpc>
              <a:spcBef>
                <a:spcPts val="0"/>
              </a:spcBef>
              <a:buNone/>
              <a:defRPr/>
            </a:pPr>
            <a:endParaRPr lang="it-IT" sz="2000" dirty="0">
              <a:latin typeface="Univers" panose="020B0603020202030204" pitchFamily="34" charset="0"/>
              <a:cs typeface="Work Sans Bold"/>
            </a:endParaRPr>
          </a:p>
          <a:p>
            <a:pPr marL="0" indent="0" algn="just">
              <a:lnSpc>
                <a:spcPct val="90000"/>
              </a:lnSpc>
              <a:spcBef>
                <a:spcPts val="0"/>
              </a:spcBef>
              <a:buNone/>
              <a:defRPr/>
            </a:pPr>
            <a:r>
              <a:rPr lang="it-IT" sz="2000" dirty="0">
                <a:latin typeface="Univers" panose="020B0603020202030204" pitchFamily="34" charset="0"/>
                <a:cs typeface="Work Sans Bold"/>
              </a:rPr>
              <a:t>Introduzione nella Comunità europea della Direttiva 2001/42/CE, detta Direttiva VAS, entrata in vigore il 21 luglio 2001 e recepita con la parte seconda del D. </a:t>
            </a:r>
            <a:r>
              <a:rPr lang="it-IT" sz="2000" dirty="0" err="1">
                <a:latin typeface="Univers" panose="020B0603020202030204" pitchFamily="34" charset="0"/>
                <a:cs typeface="Work Sans Bold"/>
              </a:rPr>
              <a:t>Lgs</a:t>
            </a:r>
            <a:r>
              <a:rPr lang="it-IT" sz="2000" dirty="0">
                <a:latin typeface="Univers" panose="020B0603020202030204" pitchFamily="34" charset="0"/>
                <a:cs typeface="Work Sans Bold"/>
              </a:rPr>
              <a:t>. 152/06.</a:t>
            </a:r>
          </a:p>
          <a:p>
            <a:pPr marL="0" indent="0" algn="just">
              <a:lnSpc>
                <a:spcPct val="90000"/>
              </a:lnSpc>
              <a:spcBef>
                <a:spcPts val="0"/>
              </a:spcBef>
              <a:buNone/>
              <a:defRPr/>
            </a:pPr>
            <a:endParaRPr lang="it-IT" sz="2000" dirty="0">
              <a:latin typeface="Univers" panose="020B0603020202030204" pitchFamily="34" charset="0"/>
              <a:cs typeface="Work Sans Bold"/>
            </a:endParaRPr>
          </a:p>
          <a:p>
            <a:pPr marL="0" indent="0" algn="just">
              <a:lnSpc>
                <a:spcPct val="90000"/>
              </a:lnSpc>
              <a:spcBef>
                <a:spcPts val="0"/>
              </a:spcBef>
              <a:buNone/>
              <a:defRPr/>
            </a:pPr>
            <a:r>
              <a:rPr lang="it-IT" sz="2000" dirty="0">
                <a:latin typeface="Univers" panose="020B0603020202030204" pitchFamily="34" charset="0"/>
                <a:cs typeface="Work Sans Bold"/>
              </a:rPr>
              <a:t>LA VAS VALUTA PIANI – PROGRAMMI – INTERVENTI COMPLESSI</a:t>
            </a:r>
          </a:p>
          <a:p>
            <a:pPr marL="0" indent="-304815" algn="just">
              <a:lnSpc>
                <a:spcPct val="90000"/>
              </a:lnSpc>
              <a:spcBef>
                <a:spcPts val="0"/>
              </a:spcBef>
              <a:buFontTx/>
              <a:buChar char="-"/>
              <a:defRPr/>
            </a:pPr>
            <a:endParaRPr lang="it-IT" altLang="it-IT" sz="2133" dirty="0">
              <a:latin typeface="Univers" panose="020B0603020202030204" pitchFamily="34" charset="0"/>
              <a:cs typeface="Work Sans Bold"/>
            </a:endParaRPr>
          </a:p>
          <a:p>
            <a:pPr marL="0" indent="-304815" algn="just">
              <a:lnSpc>
                <a:spcPct val="90000"/>
              </a:lnSpc>
              <a:spcBef>
                <a:spcPts val="0"/>
              </a:spcBef>
              <a:buFontTx/>
              <a:buChar char="-"/>
              <a:defRPr/>
            </a:pPr>
            <a:endParaRPr lang="it-IT" altLang="it-IT" sz="2133" dirty="0">
              <a:latin typeface="Univers" panose="020B0603020202030204" pitchFamily="34" charset="0"/>
              <a:cs typeface="Work Sans Bold"/>
            </a:endParaRPr>
          </a:p>
          <a:p>
            <a:pPr marL="0" indent="0" algn="just">
              <a:spcBef>
                <a:spcPts val="0"/>
              </a:spcBef>
              <a:buNone/>
            </a:pPr>
            <a:endParaRPr lang="it-IT" sz="2000" dirty="0">
              <a:latin typeface="Work Sans Medium"/>
              <a:cs typeface="Work Sans Medium"/>
            </a:endParaRPr>
          </a:p>
        </p:txBody>
      </p:sp>
      <p:sp>
        <p:nvSpPr>
          <p:cNvPr id="5" name="Titolo 1"/>
          <p:cNvSpPr txBox="1">
            <a:spLocks/>
          </p:cNvSpPr>
          <p:nvPr/>
        </p:nvSpPr>
        <p:spPr>
          <a:xfrm>
            <a:off x="546857" y="932632"/>
            <a:ext cx="3112558" cy="553632"/>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Subentro della VAS</a:t>
            </a:r>
          </a:p>
          <a:p>
            <a:pPr algn="l">
              <a:lnSpc>
                <a:spcPts val="2800"/>
              </a:lnSpc>
            </a:pPr>
            <a:endParaRPr lang="it-IT" sz="2667" dirty="0">
              <a:solidFill>
                <a:srgbClr val="0000FF"/>
              </a:solidFill>
              <a:latin typeface="Work Sans Medium"/>
              <a:cs typeface="Work Sans Medium"/>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816" y="1625601"/>
            <a:ext cx="3129289" cy="4383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4">
            <a:extLst>
              <a:ext uri="{FF2B5EF4-FFF2-40B4-BE49-F238E27FC236}">
                <a16:creationId xmlns:a16="http://schemas.microsoft.com/office/drawing/2014/main" id="{C578A7A5-CE4C-ED81-F93B-DB5207C916DE}"/>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CFB7498C-7726-E29F-3278-2B8CB4D8D8D2}"/>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3241174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128044" y="853440"/>
            <a:ext cx="8063956" cy="5111931"/>
          </a:xfrm>
        </p:spPr>
        <p:txBody>
          <a:bodyPr vert="horz" wrap="square" lIns="0" tIns="0" rIns="0" bIns="0" numCol="1" anchor="t" anchorCtr="0" compatLnSpc="1">
            <a:prstTxWarp prst="textNoShape">
              <a:avLst/>
            </a:prstTxWarp>
            <a:noAutofit/>
          </a:bodyPr>
          <a:lstStyle/>
          <a:p>
            <a:pPr marL="0" indent="0" algn="just">
              <a:spcBef>
                <a:spcPts val="0"/>
              </a:spcBef>
              <a:buNone/>
            </a:pPr>
            <a:r>
              <a:rPr lang="it-IT" sz="1900" dirty="0">
                <a:latin typeface="Univers" panose="020B0603020202030204" pitchFamily="34" charset="0"/>
                <a:cs typeface="Work Sans Bold"/>
              </a:rPr>
              <a:t>Obiettivo di valutare che gli effetti ambientali di piani e programmi nazionali, regionali e locali, siano compatibili con le condizioni per uno sviluppo sostenibile, in considerazione della capacità rigenerativa degli ecosistemi e delle risorse, della salvaguardia della biodiversità e di un'equa distribuzione dei vantaggi connessi all'attività economica.</a:t>
            </a:r>
          </a:p>
          <a:p>
            <a:pPr marL="0" indent="0" algn="just">
              <a:spcBef>
                <a:spcPts val="0"/>
              </a:spcBef>
              <a:buNone/>
            </a:pPr>
            <a:r>
              <a:rPr lang="it-IT" sz="1900" dirty="0">
                <a:latin typeface="Univers" panose="020B0603020202030204" pitchFamily="34" charset="0"/>
                <a:cs typeface="Work Sans Bold"/>
              </a:rPr>
              <a:t>Tale valutazione deve essere integrata fin dalle prime fasi del processo decisionale ovvero dell’iter di formazione e approvazione legislativo dei piani e programmi.</a:t>
            </a:r>
          </a:p>
          <a:p>
            <a:pPr marL="0" indent="0" algn="just">
              <a:spcBef>
                <a:spcPts val="0"/>
              </a:spcBef>
              <a:buNone/>
            </a:pPr>
            <a:endParaRPr lang="it-IT" sz="1900" dirty="0">
              <a:latin typeface="Univers" panose="020B0603020202030204" pitchFamily="34" charset="0"/>
              <a:cs typeface="Work Sans Bold"/>
            </a:endParaRPr>
          </a:p>
          <a:p>
            <a:pPr marL="0" indent="0" algn="just">
              <a:spcBef>
                <a:spcPts val="0"/>
              </a:spcBef>
              <a:buNone/>
            </a:pPr>
            <a:r>
              <a:rPr lang="it-IT" sz="1900" dirty="0">
                <a:latin typeface="Univers" panose="020B0603020202030204" pitchFamily="34" charset="0"/>
                <a:cs typeface="Work Sans Bold"/>
              </a:rPr>
              <a:t>LA DOMANDA CHE SI PONE LA VAS : LA MODIFICA DEL PIANO O PROGRAMMA MIGLIORA LA QUALITA’ DELL’AMBIENTE?</a:t>
            </a:r>
          </a:p>
          <a:p>
            <a:pPr marL="0" indent="0" algn="just">
              <a:lnSpc>
                <a:spcPct val="90000"/>
              </a:lnSpc>
              <a:spcBef>
                <a:spcPts val="0"/>
              </a:spcBef>
              <a:buNone/>
              <a:defRPr/>
            </a:pPr>
            <a:endParaRPr lang="it-IT" sz="1900" dirty="0">
              <a:latin typeface="Univers" panose="020B0603020202030204" pitchFamily="34" charset="0"/>
              <a:cs typeface="Work Sans Bold"/>
            </a:endParaRPr>
          </a:p>
          <a:p>
            <a:pPr marL="0" indent="0" algn="just">
              <a:lnSpc>
                <a:spcPct val="90000"/>
              </a:lnSpc>
              <a:spcBef>
                <a:spcPts val="0"/>
              </a:spcBef>
              <a:buNone/>
              <a:defRPr/>
            </a:pPr>
            <a:r>
              <a:rPr lang="it-IT" sz="1900" dirty="0">
                <a:latin typeface="Univers" panose="020B0603020202030204" pitchFamily="34" charset="0"/>
                <a:cs typeface="Work Sans Bold"/>
              </a:rPr>
              <a:t>La procedura di VAS deve pertanto essere parte integrante delle procedure vigenti di settore e deve essere effettuata al livello opportuno della gerarchia esistente fra i diversi piani e programmi, in modo da evitare duplicazioni.</a:t>
            </a:r>
          </a:p>
          <a:p>
            <a:pPr marL="0" indent="0" algn="just">
              <a:lnSpc>
                <a:spcPct val="90000"/>
              </a:lnSpc>
              <a:spcBef>
                <a:spcPts val="0"/>
              </a:spcBef>
              <a:buNone/>
              <a:defRPr/>
            </a:pPr>
            <a:endParaRPr lang="it-IT" sz="1900" dirty="0">
              <a:latin typeface="Univers" panose="020B0603020202030204" pitchFamily="34" charset="0"/>
              <a:cs typeface="Work Sans Bold"/>
            </a:endParaRPr>
          </a:p>
          <a:p>
            <a:pPr marL="0" indent="0" algn="just">
              <a:lnSpc>
                <a:spcPct val="90000"/>
              </a:lnSpc>
              <a:spcBef>
                <a:spcPts val="0"/>
              </a:spcBef>
              <a:buNone/>
              <a:defRPr/>
            </a:pPr>
            <a:r>
              <a:rPr lang="it-IT" sz="1900" dirty="0">
                <a:latin typeface="Univers" panose="020B0603020202030204" pitchFamily="34" charset="0"/>
                <a:cs typeface="Work Sans Bold"/>
              </a:rPr>
              <a:t>La VAS ricomprende la VINCA qualora necessario.</a:t>
            </a:r>
          </a:p>
        </p:txBody>
      </p:sp>
      <p:sp>
        <p:nvSpPr>
          <p:cNvPr id="5" name="Titolo 1"/>
          <p:cNvSpPr txBox="1">
            <a:spLocks/>
          </p:cNvSpPr>
          <p:nvPr/>
        </p:nvSpPr>
        <p:spPr>
          <a:xfrm>
            <a:off x="459771" y="1002301"/>
            <a:ext cx="2540439" cy="134647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Valutazione Ambientale Strategica</a:t>
            </a:r>
          </a:p>
          <a:p>
            <a:pPr algn="l">
              <a:lnSpc>
                <a:spcPts val="2800"/>
              </a:lnSpc>
            </a:pPr>
            <a:endParaRPr lang="it-IT" sz="2667" dirty="0">
              <a:solidFill>
                <a:srgbClr val="0000FF"/>
              </a:solidFill>
              <a:latin typeface="Work Sans Medium"/>
              <a:cs typeface="Work Sans Medium"/>
            </a:endParaRPr>
          </a:p>
        </p:txBody>
      </p:sp>
      <p:pic>
        <p:nvPicPr>
          <p:cNvPr id="6" name="Picture 5" descr="viewer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95794" y="2953536"/>
            <a:ext cx="4032250" cy="21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4">
            <a:extLst>
              <a:ext uri="{FF2B5EF4-FFF2-40B4-BE49-F238E27FC236}">
                <a16:creationId xmlns:a16="http://schemas.microsoft.com/office/drawing/2014/main" id="{61CAE785-D1F1-2C6F-B633-314E97B686D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C0541F50-34A8-2247-DCB7-890E143928F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6027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605077" y="1149349"/>
            <a:ext cx="7307524" cy="4559301"/>
          </a:xfrm>
        </p:spPr>
        <p:txBody>
          <a:bodyPr vert="horz" wrap="square" lIns="0" tIns="0" rIns="0" bIns="0" numCol="1" anchor="t" anchorCtr="0" compatLnSpc="1">
            <a:prstTxWarp prst="textNoShape">
              <a:avLst/>
            </a:prstTxWarp>
            <a:noAutofit/>
          </a:bodyPr>
          <a:lstStyle/>
          <a:p>
            <a:pPr marL="0" indent="0" algn="just">
              <a:buNone/>
            </a:pPr>
            <a:r>
              <a:rPr lang="it-IT" altLang="it-IT" sz="2000" dirty="0">
                <a:latin typeface="Univers" panose="020B0603020202030204" pitchFamily="34" charset="0"/>
                <a:cs typeface="Work Sans Bold"/>
              </a:rPr>
              <a:t>L.R. 16/2008 disciplina la VAS degli strumenti di pianificazione comunale</a:t>
            </a:r>
          </a:p>
          <a:p>
            <a:pPr marL="495325" lvl="1" indent="-190510" algn="just"/>
            <a:r>
              <a:rPr lang="it-IT" altLang="it-IT" sz="2000" dirty="0">
                <a:latin typeface="Univers" panose="020B0603020202030204" pitchFamily="34" charset="0"/>
                <a:cs typeface="Work Sans Bold"/>
              </a:rPr>
              <a:t>Comma 1: definizione delle competenze (proponente, autorità procedente, autorità competente)</a:t>
            </a:r>
          </a:p>
          <a:p>
            <a:pPr marL="495325" lvl="1" indent="-190510" algn="just"/>
            <a:r>
              <a:rPr lang="it-IT" altLang="it-IT" sz="2000" dirty="0">
                <a:latin typeface="Univers" panose="020B0603020202030204" pitchFamily="34" charset="0"/>
                <a:cs typeface="Work Sans Bold"/>
              </a:rPr>
              <a:t>Comma 2: “Piccole are a livello locale”</a:t>
            </a:r>
          </a:p>
          <a:p>
            <a:pPr marL="495325" lvl="1" indent="-190510" algn="just"/>
            <a:r>
              <a:rPr lang="it-IT" altLang="it-IT" sz="2000" dirty="0">
                <a:latin typeface="Univers" panose="020B0603020202030204" pitchFamily="34" charset="0"/>
                <a:cs typeface="Work Sans Bold"/>
              </a:rPr>
              <a:t>Comma 3: modalità di verifica di assoggettabilità a VAS</a:t>
            </a:r>
          </a:p>
          <a:p>
            <a:pPr algn="just"/>
            <a:r>
              <a:rPr lang="it-IT" altLang="it-IT" sz="2000" dirty="0">
                <a:latin typeface="Univers" panose="020B0603020202030204" pitchFamily="34" charset="0"/>
                <a:cs typeface="Work Sans Bold"/>
              </a:rPr>
              <a:t>Servizio VA nella maggior parte dei casi è soggetto competente in materia ambientale</a:t>
            </a:r>
          </a:p>
          <a:p>
            <a:pPr algn="just"/>
            <a:r>
              <a:rPr lang="it-IT" altLang="it-IT" sz="2000" dirty="0">
                <a:latin typeface="Univers" panose="020B0603020202030204" pitchFamily="34" charset="0"/>
                <a:cs typeface="Work Sans Bold"/>
              </a:rPr>
              <a:t>Per i piani di settore regionale il Servizio VA funge da struttura di supporto tecnico all’autorità competente (Giunta Regionale)</a:t>
            </a:r>
          </a:p>
          <a:p>
            <a:pPr algn="just"/>
            <a:r>
              <a:rPr lang="it-IT" altLang="it-IT" sz="2000" dirty="0">
                <a:latin typeface="Univers" panose="020B0603020202030204" pitchFamily="34" charset="0"/>
                <a:cs typeface="Work Sans Bold"/>
              </a:rPr>
              <a:t>Ultimi 4 anni la media di pratiche è: 157.5</a:t>
            </a:r>
          </a:p>
          <a:p>
            <a:pPr algn="just"/>
            <a:r>
              <a:rPr lang="it-IT" altLang="it-IT" sz="2000" dirty="0">
                <a:latin typeface="Univers" panose="020B0603020202030204" pitchFamily="34" charset="0"/>
                <a:cs typeface="Work Sans Bold"/>
              </a:rPr>
              <a:t>25 % VAS – 75 % Screening di VAS</a:t>
            </a:r>
          </a:p>
          <a:p>
            <a:pPr marL="495325" lvl="1" indent="-190510" algn="just"/>
            <a:endParaRPr lang="it-IT" altLang="it-IT" sz="2000" dirty="0">
              <a:latin typeface="Univers" panose="020B0603020202030204" pitchFamily="34" charset="0"/>
              <a:cs typeface="Work Sans Bold"/>
            </a:endParaRPr>
          </a:p>
        </p:txBody>
      </p:sp>
      <p:sp>
        <p:nvSpPr>
          <p:cNvPr id="5" name="Titolo 1"/>
          <p:cNvSpPr txBox="1">
            <a:spLocks/>
          </p:cNvSpPr>
          <p:nvPr/>
        </p:nvSpPr>
        <p:spPr>
          <a:xfrm>
            <a:off x="279399" y="927099"/>
            <a:ext cx="2540439" cy="134647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Valutazione Ambientale Strategica</a:t>
            </a:r>
          </a:p>
          <a:p>
            <a:pPr algn="l">
              <a:lnSpc>
                <a:spcPts val="2800"/>
              </a:lnSpc>
            </a:pPr>
            <a:endParaRPr lang="it-IT" sz="2667" dirty="0">
              <a:solidFill>
                <a:srgbClr val="0000FF"/>
              </a:solidFill>
              <a:latin typeface="Work Sans Medium"/>
              <a:cs typeface="Work Sans Medium"/>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817" y="2070100"/>
            <a:ext cx="3838842" cy="386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4">
            <a:extLst>
              <a:ext uri="{FF2B5EF4-FFF2-40B4-BE49-F238E27FC236}">
                <a16:creationId xmlns:a16="http://schemas.microsoft.com/office/drawing/2014/main" id="{192D26BA-F6D6-1AE7-44C3-BB5271283FFF}"/>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2DE7BE8D-DF35-1F0D-5246-66B386C4F31E}"/>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66306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5664201" y="188914"/>
            <a:ext cx="482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lgn="r" eaLnBrk="1" hangingPunct="1">
              <a:spcBef>
                <a:spcPct val="50000"/>
              </a:spcBef>
              <a:buClrTx/>
              <a:buFontTx/>
              <a:buNone/>
            </a:pPr>
            <a:r>
              <a:rPr lang="it-IT" altLang="it-IT" sz="3200" b="1">
                <a:solidFill>
                  <a:schemeClr val="bg1"/>
                </a:solidFill>
              </a:rPr>
              <a:t>La sicurezza idraulica</a:t>
            </a:r>
          </a:p>
        </p:txBody>
      </p:sp>
      <p:sp>
        <p:nvSpPr>
          <p:cNvPr id="7" name="Rettangolo 6"/>
          <p:cNvSpPr>
            <a:spLocks noChangeArrowheads="1"/>
          </p:cNvSpPr>
          <p:nvPr/>
        </p:nvSpPr>
        <p:spPr bwMode="auto">
          <a:xfrm>
            <a:off x="2464527" y="1374776"/>
            <a:ext cx="948617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dirty="0">
                <a:latin typeface="Univers" panose="020B0603020202030204"/>
              </a:rPr>
              <a:t>Piano di Gestione Rischio Alluvioni – attuazione Direttiva 2007/60/CE</a:t>
            </a:r>
          </a:p>
          <a:p>
            <a:pPr>
              <a:spcBef>
                <a:spcPct val="0"/>
              </a:spcBef>
              <a:buClrTx/>
              <a:buFontTx/>
              <a:buNone/>
            </a:pPr>
            <a:r>
              <a:rPr lang="it-IT" altLang="it-IT" sz="2000" dirty="0">
                <a:latin typeface="Univers" panose="020B0603020202030204"/>
              </a:rPr>
              <a:t>OBIETTIVI:</a:t>
            </a:r>
          </a:p>
          <a:p>
            <a:pPr algn="just"/>
            <a:r>
              <a:rPr lang="it-IT" altLang="it-IT" sz="2000" dirty="0">
                <a:latin typeface="Univers" panose="020B0603020202030204"/>
              </a:rPr>
              <a:t> </a:t>
            </a:r>
            <a:r>
              <a:rPr lang="it-IT" altLang="it-IT" sz="2000" b="1" u="sng" dirty="0">
                <a:latin typeface="Univers" panose="020B0603020202030204"/>
              </a:rPr>
              <a:t>uniformare i vari strumenti di pianificazione</a:t>
            </a:r>
            <a:r>
              <a:rPr lang="it-IT" altLang="it-IT" sz="2000" dirty="0">
                <a:latin typeface="Univers" panose="020B0603020202030204"/>
              </a:rPr>
              <a:t> (PAI) esistenti nell’area distrettuale;</a:t>
            </a:r>
          </a:p>
          <a:p>
            <a:pPr algn="just"/>
            <a:r>
              <a:rPr lang="it-IT" altLang="it-IT" sz="2000" dirty="0">
                <a:latin typeface="Univers" panose="020B0603020202030204"/>
              </a:rPr>
              <a:t> identificare e mappare gli esistenti o possibili </a:t>
            </a:r>
            <a:r>
              <a:rPr lang="it-IT" altLang="it-IT" sz="2000" b="1" u="sng" dirty="0">
                <a:latin typeface="Univers" panose="020B0603020202030204"/>
              </a:rPr>
              <a:t>scenari di pericolosità</a:t>
            </a:r>
            <a:r>
              <a:rPr lang="it-IT" altLang="it-IT" sz="2000" dirty="0">
                <a:latin typeface="Univers" panose="020B0603020202030204"/>
              </a:rPr>
              <a:t> e rischio di alluvione;</a:t>
            </a:r>
          </a:p>
          <a:p>
            <a:pPr algn="just"/>
            <a:r>
              <a:rPr lang="it-IT" altLang="it-IT" sz="2000" dirty="0">
                <a:latin typeface="Univers" panose="020B0603020202030204"/>
              </a:rPr>
              <a:t> identificare </a:t>
            </a:r>
            <a:r>
              <a:rPr lang="it-IT" altLang="it-IT" sz="2000" b="1" u="sng" dirty="0">
                <a:latin typeface="Univers" panose="020B0603020202030204"/>
              </a:rPr>
              <a:t>misure strutturali e non strutturali</a:t>
            </a:r>
            <a:r>
              <a:rPr lang="it-IT" altLang="it-IT" sz="2000" dirty="0">
                <a:latin typeface="Univers" panose="020B0603020202030204"/>
              </a:rPr>
              <a:t> praticabili atte a promuovere la coerenza e la sinergia tra gli atti di pianificazione, tra cui il coordinamento con il Piano di Gestione delle Acque previsto dalla direttiva 2000/60/EU;</a:t>
            </a:r>
          </a:p>
          <a:p>
            <a:pPr algn="just"/>
            <a:r>
              <a:rPr lang="it-IT" altLang="it-IT" sz="2000" dirty="0">
                <a:latin typeface="Univers" panose="020B0603020202030204"/>
              </a:rPr>
              <a:t> identificare </a:t>
            </a:r>
            <a:r>
              <a:rPr lang="it-IT" altLang="it-IT" sz="2000" b="1" u="sng" dirty="0">
                <a:latin typeface="Univers" panose="020B0603020202030204"/>
              </a:rPr>
              <a:t>misure di mitigazione</a:t>
            </a:r>
            <a:r>
              <a:rPr lang="it-IT" altLang="it-IT" sz="2000" dirty="0">
                <a:latin typeface="Univers" panose="020B0603020202030204"/>
              </a:rPr>
              <a:t> degli impatti negativi derivanti da un’alluvione;</a:t>
            </a:r>
          </a:p>
          <a:p>
            <a:pPr algn="just"/>
            <a:r>
              <a:rPr lang="it-IT" altLang="it-IT" sz="2000" dirty="0">
                <a:latin typeface="Univers" panose="020B0603020202030204"/>
              </a:rPr>
              <a:t> assicurare la necessaria </a:t>
            </a:r>
            <a:r>
              <a:rPr lang="it-IT" altLang="it-IT" sz="2000" b="1" u="sng" dirty="0">
                <a:latin typeface="Univers" panose="020B0603020202030204"/>
              </a:rPr>
              <a:t>sinergia</a:t>
            </a:r>
            <a:r>
              <a:rPr lang="it-IT" altLang="it-IT" sz="2000" dirty="0">
                <a:latin typeface="Univers" panose="020B0603020202030204"/>
              </a:rPr>
              <a:t> tra le diverse discipline e azioni proprie della Protezione civile (breve periodo) e quelle della pianificazione di bacino (medio – lungo periodo).</a:t>
            </a:r>
          </a:p>
        </p:txBody>
      </p:sp>
      <p:sp>
        <p:nvSpPr>
          <p:cNvPr id="6" name="Titolo 1"/>
          <p:cNvSpPr txBox="1">
            <a:spLocks/>
          </p:cNvSpPr>
          <p:nvPr/>
        </p:nvSpPr>
        <p:spPr>
          <a:xfrm>
            <a:off x="172388" y="1054552"/>
            <a:ext cx="2540439" cy="1270637"/>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sz="2667" b="1" dirty="0">
                <a:solidFill>
                  <a:srgbClr val="0000FF"/>
                </a:solidFill>
                <a:latin typeface="Univers" panose="020B0603020202030204" pitchFamily="34" charset="0"/>
                <a:cs typeface="Work Sans Black"/>
              </a:rPr>
              <a:t>La procedura </a:t>
            </a:r>
          </a:p>
          <a:p>
            <a:pPr algn="l">
              <a:lnSpc>
                <a:spcPts val="2800"/>
              </a:lnSpc>
            </a:pPr>
            <a:endParaRPr lang="it-IT" sz="2667" dirty="0">
              <a:solidFill>
                <a:srgbClr val="0000FF"/>
              </a:solidFill>
              <a:latin typeface="Univers" panose="020B0603020202030204" pitchFamily="34" charset="0"/>
              <a:cs typeface="Work Sans Medium"/>
            </a:endParaRPr>
          </a:p>
          <a:p>
            <a:pPr algn="l">
              <a:lnSpc>
                <a:spcPts val="2800"/>
              </a:lnSpc>
            </a:pPr>
            <a:r>
              <a:rPr lang="it-IT" sz="2667" dirty="0">
                <a:solidFill>
                  <a:srgbClr val="0000FF"/>
                </a:solidFill>
                <a:latin typeface="Univers" panose="020B0603020202030204" pitchFamily="34" charset="0"/>
                <a:cs typeface="Work Sans Medium"/>
              </a:rPr>
              <a:t>VAS</a:t>
            </a: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sp>
        <p:nvSpPr>
          <p:cNvPr id="8" name="Rettangolo 7"/>
          <p:cNvSpPr>
            <a:spLocks noChangeArrowheads="1"/>
          </p:cNvSpPr>
          <p:nvPr/>
        </p:nvSpPr>
        <p:spPr bwMode="auto">
          <a:xfrm>
            <a:off x="4400068" y="874177"/>
            <a:ext cx="511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b="1" dirty="0">
                <a:latin typeface="Univers" panose="020B0603020202030204"/>
              </a:rPr>
              <a:t>Pianificazione</a:t>
            </a:r>
          </a:p>
        </p:txBody>
      </p:sp>
      <p:sp>
        <p:nvSpPr>
          <p:cNvPr id="2" name="Text Box 27">
            <a:extLst>
              <a:ext uri="{FF2B5EF4-FFF2-40B4-BE49-F238E27FC236}">
                <a16:creationId xmlns:a16="http://schemas.microsoft.com/office/drawing/2014/main" id="{EA62C6E3-70CA-06EE-97AA-3602AA676662}"/>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1108527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ttangolo 2"/>
          <p:cNvSpPr>
            <a:spLocks noChangeArrowheads="1"/>
          </p:cNvSpPr>
          <p:nvPr/>
        </p:nvSpPr>
        <p:spPr bwMode="auto">
          <a:xfrm>
            <a:off x="95794" y="2264647"/>
            <a:ext cx="537711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dirty="0">
                <a:latin typeface="Univers" panose="020B0603020202030204"/>
              </a:rPr>
              <a:t>mappe di </a:t>
            </a:r>
            <a:r>
              <a:rPr lang="it-IT" altLang="it-IT" sz="2000" dirty="0" err="1">
                <a:latin typeface="Univers" panose="020B0603020202030204"/>
              </a:rPr>
              <a:t>allagabilità</a:t>
            </a:r>
            <a:r>
              <a:rPr lang="it-IT" altLang="it-IT" sz="2000" dirty="0">
                <a:latin typeface="Univers" panose="020B0603020202030204"/>
              </a:rPr>
              <a:t>, pericolosità e rischio</a:t>
            </a:r>
          </a:p>
          <a:p>
            <a:pPr>
              <a:spcBef>
                <a:spcPct val="0"/>
              </a:spcBef>
              <a:buClrTx/>
              <a:buFontTx/>
              <a:buNone/>
            </a:pPr>
            <a:r>
              <a:rPr lang="it-IT" altLang="it-IT" sz="2000" b="1" dirty="0">
                <a:latin typeface="Univers" panose="020B0603020202030204"/>
              </a:rPr>
              <a:t>scarsa probabilità TR= 300 anni</a:t>
            </a:r>
          </a:p>
          <a:p>
            <a:pPr>
              <a:spcBef>
                <a:spcPct val="0"/>
              </a:spcBef>
              <a:buClrTx/>
              <a:buFontTx/>
              <a:buNone/>
            </a:pPr>
            <a:r>
              <a:rPr lang="it-IT" altLang="it-IT" sz="2000" b="1" dirty="0">
                <a:latin typeface="Univers" panose="020B0603020202030204"/>
              </a:rPr>
              <a:t>media probabilità TR = 100 anni</a:t>
            </a:r>
          </a:p>
          <a:p>
            <a:pPr>
              <a:spcBef>
                <a:spcPct val="0"/>
              </a:spcBef>
              <a:buClrTx/>
              <a:buFontTx/>
              <a:buNone/>
            </a:pPr>
            <a:r>
              <a:rPr lang="it-IT" altLang="it-IT" sz="2000" b="1" dirty="0">
                <a:latin typeface="Univers" panose="020B0603020202030204"/>
              </a:rPr>
              <a:t>elevata probabilità TR = 30 anni</a:t>
            </a:r>
          </a:p>
          <a:p>
            <a:pPr>
              <a:spcBef>
                <a:spcPct val="0"/>
              </a:spcBef>
              <a:buClrTx/>
              <a:buFontTx/>
              <a:buNone/>
            </a:pPr>
            <a:endParaRPr lang="it-IT" altLang="it-IT" sz="2000" dirty="0">
              <a:latin typeface="Univers" panose="020B0603020202030204"/>
            </a:endParaRPr>
          </a:p>
          <a:p>
            <a:pPr>
              <a:spcBef>
                <a:spcPct val="0"/>
              </a:spcBef>
              <a:buClrTx/>
              <a:buFontTx/>
              <a:buNone/>
            </a:pPr>
            <a:r>
              <a:rPr lang="it-IT" altLang="it-IT" sz="2000" dirty="0">
                <a:latin typeface="Univers" panose="020B0603020202030204"/>
              </a:rPr>
              <a:t>rete indagata: circa 5.500 km</a:t>
            </a:r>
          </a:p>
          <a:p>
            <a:pPr>
              <a:spcBef>
                <a:spcPct val="0"/>
              </a:spcBef>
              <a:buClrTx/>
              <a:buFontTx/>
              <a:buNone/>
            </a:pPr>
            <a:endParaRPr lang="it-IT" altLang="it-IT" sz="2000" dirty="0">
              <a:latin typeface="Univers" panose="020B0603020202030204"/>
            </a:endParaRPr>
          </a:p>
          <a:p>
            <a:pPr>
              <a:spcBef>
                <a:spcPct val="0"/>
              </a:spcBef>
              <a:buClrTx/>
              <a:buFontTx/>
              <a:buNone/>
            </a:pPr>
            <a:r>
              <a:rPr lang="it-IT" altLang="it-IT" sz="2000" dirty="0">
                <a:latin typeface="Univers" panose="020B0603020202030204"/>
              </a:rPr>
              <a:t>rete modellata con modelli mono-bidimensionali: circa 3.800 km</a:t>
            </a:r>
          </a:p>
          <a:p>
            <a:pPr>
              <a:spcBef>
                <a:spcPct val="0"/>
              </a:spcBef>
              <a:buClrTx/>
              <a:buFontTx/>
              <a:buNone/>
            </a:pPr>
            <a:endParaRPr lang="it-IT" altLang="it-IT" sz="2000" dirty="0">
              <a:latin typeface="Univers" panose="020B0603020202030204"/>
            </a:endParaRPr>
          </a:p>
          <a:p>
            <a:pPr>
              <a:spcBef>
                <a:spcPct val="0"/>
              </a:spcBef>
              <a:buClrTx/>
              <a:buFontTx/>
              <a:buNone/>
            </a:pPr>
            <a:r>
              <a:rPr lang="it-IT" altLang="it-IT" sz="2000" dirty="0">
                <a:latin typeface="Univers" panose="020B0603020202030204"/>
              </a:rPr>
              <a:t>profilo di costa indagato mediante modellistica semplificata: 280 km</a:t>
            </a:r>
          </a:p>
        </p:txBody>
      </p:sp>
      <p:sp>
        <p:nvSpPr>
          <p:cNvPr id="48131" name="Text Box 4"/>
          <p:cNvSpPr txBox="1">
            <a:spLocks noChangeArrowheads="1"/>
          </p:cNvSpPr>
          <p:nvPr/>
        </p:nvSpPr>
        <p:spPr bwMode="auto">
          <a:xfrm>
            <a:off x="5664201" y="188914"/>
            <a:ext cx="482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lgn="r" eaLnBrk="1" hangingPunct="1">
              <a:spcBef>
                <a:spcPct val="50000"/>
              </a:spcBef>
              <a:buClrTx/>
              <a:buFontTx/>
              <a:buNone/>
            </a:pPr>
            <a:r>
              <a:rPr lang="it-IT" altLang="it-IT" sz="3200" b="1">
                <a:solidFill>
                  <a:schemeClr val="bg1"/>
                </a:solidFill>
              </a:rPr>
              <a:t>La sicurezza idraulica</a:t>
            </a:r>
          </a:p>
        </p:txBody>
      </p:sp>
      <p:pic>
        <p:nvPicPr>
          <p:cNvPr id="49157" name="Immagin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81056" y="1448910"/>
            <a:ext cx="5116512" cy="479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magin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1056" y="1445735"/>
            <a:ext cx="5116512" cy="479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magin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1056" y="1364133"/>
            <a:ext cx="5195166"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txBox="1">
            <a:spLocks/>
          </p:cNvSpPr>
          <p:nvPr/>
        </p:nvSpPr>
        <p:spPr>
          <a:xfrm>
            <a:off x="242056" y="921812"/>
            <a:ext cx="2540439" cy="1209677"/>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sz="2667" b="1" dirty="0">
                <a:solidFill>
                  <a:srgbClr val="0000FF"/>
                </a:solidFill>
                <a:latin typeface="Univers" panose="020B0603020202030204" pitchFamily="34" charset="0"/>
                <a:cs typeface="Work Sans Black"/>
              </a:rPr>
              <a:t>La procedura </a:t>
            </a:r>
          </a:p>
          <a:p>
            <a:pPr algn="l">
              <a:lnSpc>
                <a:spcPts val="2800"/>
              </a:lnSpc>
            </a:pPr>
            <a:endParaRPr lang="it-IT" sz="2667" dirty="0">
              <a:solidFill>
                <a:srgbClr val="0000FF"/>
              </a:solidFill>
              <a:latin typeface="Univers" panose="020B0603020202030204" pitchFamily="34" charset="0"/>
              <a:cs typeface="Work Sans Medium"/>
            </a:endParaRPr>
          </a:p>
          <a:p>
            <a:pPr algn="l">
              <a:lnSpc>
                <a:spcPts val="2800"/>
              </a:lnSpc>
            </a:pPr>
            <a:r>
              <a:rPr lang="it-IT" sz="2667" dirty="0">
                <a:solidFill>
                  <a:srgbClr val="0000FF"/>
                </a:solidFill>
                <a:latin typeface="Univers" panose="020B0603020202030204" pitchFamily="34" charset="0"/>
                <a:cs typeface="Work Sans Medium"/>
              </a:rPr>
              <a:t>VAS</a:t>
            </a: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sp>
        <p:nvSpPr>
          <p:cNvPr id="9" name="Rettangolo 8"/>
          <p:cNvSpPr>
            <a:spLocks noChangeArrowheads="1"/>
          </p:cNvSpPr>
          <p:nvPr/>
        </p:nvSpPr>
        <p:spPr bwMode="auto">
          <a:xfrm>
            <a:off x="4304273" y="921812"/>
            <a:ext cx="511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b="1" dirty="0">
                <a:latin typeface="Univers" panose="020B0603020202030204"/>
              </a:rPr>
              <a:t>Piano di Gestione Rischio Alluvioni</a:t>
            </a:r>
          </a:p>
        </p:txBody>
      </p:sp>
      <p:sp>
        <p:nvSpPr>
          <p:cNvPr id="2" name="Text Box 27">
            <a:extLst>
              <a:ext uri="{FF2B5EF4-FFF2-40B4-BE49-F238E27FC236}">
                <a16:creationId xmlns:a16="http://schemas.microsoft.com/office/drawing/2014/main" id="{5DDAB0D4-754E-6B52-1A07-C0EEF51164E6}"/>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367339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9157"/>
                                        </p:tgtEl>
                                        <p:attrNameLst>
                                          <p:attrName>style.visibility</p:attrName>
                                        </p:attrNameLst>
                                      </p:cBhvr>
                                      <p:to>
                                        <p:strVal val="visible"/>
                                      </p:to>
                                    </p:set>
                                    <p:animEffect transition="in" filter="fade">
                                      <p:cBhvr>
                                        <p:cTn id="11" dur="500"/>
                                        <p:tgtEl>
                                          <p:spTgt spid="491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9158"/>
                                        </p:tgtEl>
                                        <p:attrNameLst>
                                          <p:attrName>style.visibility</p:attrName>
                                        </p:attrNameLst>
                                      </p:cBhvr>
                                      <p:to>
                                        <p:strVal val="visible"/>
                                      </p:to>
                                    </p:set>
                                    <p:animEffect transition="in" filter="fade">
                                      <p:cBhvr>
                                        <p:cTn id="16" dur="500"/>
                                        <p:tgtEl>
                                          <p:spTgt spid="491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9159"/>
                                        </p:tgtEl>
                                        <p:attrNameLst>
                                          <p:attrName>style.visibility</p:attrName>
                                        </p:attrNameLst>
                                      </p:cBhvr>
                                      <p:to>
                                        <p:strVal val="visible"/>
                                      </p:to>
                                    </p:set>
                                    <p:animEffect transition="in" filter="fade">
                                      <p:cBhvr>
                                        <p:cTn id="21" dur="500"/>
                                        <p:tgtEl>
                                          <p:spTgt spid="49159"/>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3335384" y="1098095"/>
            <a:ext cx="8625840" cy="4474754"/>
          </a:xfrm>
        </p:spPr>
        <p:txBody>
          <a:bodyPr vert="horz" wrap="square" lIns="0" tIns="0" rIns="0" bIns="0" numCol="1" anchor="t" anchorCtr="0" compatLnSpc="1">
            <a:prstTxWarp prst="textNoShape">
              <a:avLst/>
            </a:prstTxWarp>
            <a:noAutofit/>
          </a:bodyPr>
          <a:lstStyle/>
          <a:p>
            <a:pPr marL="0" indent="0">
              <a:spcBef>
                <a:spcPts val="0"/>
              </a:spcBef>
              <a:buNone/>
            </a:pPr>
            <a:r>
              <a:rPr lang="it-IT" altLang="it-IT" sz="2000" b="1" dirty="0">
                <a:latin typeface="Univers" panose="020B0603020202030204" pitchFamily="34" charset="0"/>
                <a:cs typeface="Work Sans Medium"/>
              </a:rPr>
              <a:t>Una procedura tecnico – amministrativa che comporta:</a:t>
            </a:r>
          </a:p>
          <a:p>
            <a:pPr marL="0" lvl="8" algn="just" eaLnBrk="0" hangingPunct="0">
              <a:spcBef>
                <a:spcPct val="0"/>
              </a:spcBef>
              <a:buFontTx/>
              <a:buChar char="•"/>
              <a:defRPr/>
            </a:pPr>
            <a:r>
              <a:rPr lang="it-IT" altLang="it-IT" sz="2000" dirty="0">
                <a:latin typeface="Univers" panose="020B0603020202030204" pitchFamily="34" charset="0"/>
                <a:cs typeface="Work Sans Bold"/>
              </a:rPr>
              <a:t>lo svolgimento di una verifica di assoggettabilità per progetti elencati in Allegato IV alla parte II del D. </a:t>
            </a:r>
            <a:r>
              <a:rPr lang="it-IT" altLang="it-IT" sz="2000" dirty="0" err="1">
                <a:latin typeface="Univers" panose="020B0603020202030204" pitchFamily="34" charset="0"/>
                <a:cs typeface="Work Sans Bold"/>
              </a:rPr>
              <a:t>Lgs</a:t>
            </a:r>
            <a:r>
              <a:rPr lang="it-IT" altLang="it-IT" sz="2000" dirty="0">
                <a:latin typeface="Univers" panose="020B0603020202030204" pitchFamily="34" charset="0"/>
                <a:cs typeface="Work Sans Bold"/>
              </a:rPr>
              <a:t>. 152/06</a:t>
            </a:r>
          </a:p>
          <a:p>
            <a:pPr marL="0" lvl="8" algn="just" eaLnBrk="0" hangingPunct="0">
              <a:spcBef>
                <a:spcPct val="0"/>
              </a:spcBef>
              <a:buFontTx/>
              <a:buChar char="•"/>
              <a:defRPr/>
            </a:pPr>
            <a:r>
              <a:rPr lang="it-IT" altLang="it-IT" sz="2000" dirty="0">
                <a:latin typeface="Univers" panose="020B0603020202030204" pitchFamily="34" charset="0"/>
                <a:cs typeface="Work Sans Bold"/>
              </a:rPr>
              <a:t>lo </a:t>
            </a:r>
            <a:r>
              <a:rPr lang="it-IT" altLang="it-IT" sz="2000" i="1" dirty="0" err="1">
                <a:latin typeface="Univers" panose="020B0603020202030204" pitchFamily="34" charset="0"/>
                <a:cs typeface="Work Sans Bold"/>
              </a:rPr>
              <a:t>Scoping</a:t>
            </a:r>
            <a:endParaRPr lang="it-IT" altLang="it-IT" sz="2000" i="1" dirty="0">
              <a:latin typeface="Univers" panose="020B0603020202030204" pitchFamily="34" charset="0"/>
              <a:cs typeface="Work Sans Bold"/>
            </a:endParaRPr>
          </a:p>
          <a:p>
            <a:pPr marL="0" lvl="8" algn="just" eaLnBrk="0" hangingPunct="0">
              <a:spcBef>
                <a:spcPct val="0"/>
              </a:spcBef>
              <a:buFontTx/>
              <a:buChar char="•"/>
              <a:defRPr/>
            </a:pPr>
            <a:r>
              <a:rPr lang="it-IT" altLang="it-IT" sz="2000" dirty="0">
                <a:latin typeface="Univers" panose="020B0603020202030204" pitchFamily="34" charset="0"/>
                <a:cs typeface="Work Sans Bold"/>
              </a:rPr>
              <a:t>la preparazione di un rapporto di valutazione dell'impatto ambientale da parte del Committente</a:t>
            </a:r>
          </a:p>
          <a:p>
            <a:pPr marL="0" lvl="8" algn="just" eaLnBrk="0" hangingPunct="0">
              <a:spcBef>
                <a:spcPct val="0"/>
              </a:spcBef>
              <a:buFontTx/>
              <a:buChar char="•"/>
              <a:defRPr/>
            </a:pPr>
            <a:r>
              <a:rPr lang="it-IT" altLang="it-IT" sz="2000" dirty="0">
                <a:latin typeface="Univers" panose="020B0603020202030204" pitchFamily="34" charset="0"/>
                <a:cs typeface="Work Sans Bold"/>
              </a:rPr>
              <a:t>svolgimento delle consultazioni</a:t>
            </a:r>
          </a:p>
          <a:p>
            <a:pPr marL="0" lvl="8" algn="just" eaLnBrk="0" hangingPunct="0">
              <a:spcBef>
                <a:spcPct val="0"/>
              </a:spcBef>
              <a:buFontTx/>
              <a:buChar char="•"/>
              <a:defRPr/>
            </a:pPr>
            <a:r>
              <a:rPr lang="it-IT" altLang="it-IT" sz="2000" dirty="0">
                <a:latin typeface="Univers" panose="020B0603020202030204" pitchFamily="34" charset="0"/>
                <a:cs typeface="Work Sans Bold"/>
              </a:rPr>
              <a:t>il coinvolgimento di altri soggetti pubblici con specifiche  competenze</a:t>
            </a:r>
          </a:p>
          <a:p>
            <a:pPr marL="0" lvl="8" algn="just" eaLnBrk="0" hangingPunct="0">
              <a:spcBef>
                <a:spcPct val="0"/>
              </a:spcBef>
              <a:buFontTx/>
              <a:buChar char="•"/>
              <a:defRPr/>
            </a:pPr>
            <a:r>
              <a:rPr lang="it-IT" altLang="it-IT" sz="2000" dirty="0">
                <a:latin typeface="Univers" panose="020B0603020202030204" pitchFamily="34" charset="0"/>
                <a:cs typeface="Work Sans Bold"/>
              </a:rPr>
              <a:t>la partecipazione</a:t>
            </a:r>
          </a:p>
          <a:p>
            <a:pPr marL="0" lvl="8" algn="just" eaLnBrk="0" hangingPunct="0">
              <a:spcBef>
                <a:spcPct val="0"/>
              </a:spcBef>
              <a:buFontTx/>
              <a:buChar char="•"/>
              <a:defRPr/>
            </a:pPr>
            <a:r>
              <a:rPr lang="it-IT" altLang="it-IT" sz="2000" dirty="0">
                <a:latin typeface="Univers" panose="020B0603020202030204" pitchFamily="34" charset="0"/>
                <a:cs typeface="Work Sans Bold"/>
              </a:rPr>
              <a:t>l’istruttoria tecnica</a:t>
            </a:r>
          </a:p>
          <a:p>
            <a:pPr marL="0" lvl="8" algn="just" eaLnBrk="0" hangingPunct="0">
              <a:spcBef>
                <a:spcPct val="0"/>
              </a:spcBef>
              <a:buFontTx/>
              <a:buChar char="•"/>
              <a:defRPr/>
            </a:pPr>
            <a:r>
              <a:rPr lang="it-IT" altLang="it-IT" sz="2000" dirty="0">
                <a:latin typeface="Univers" panose="020B0603020202030204" pitchFamily="34" charset="0"/>
                <a:cs typeface="Work Sans Bold"/>
              </a:rPr>
              <a:t>la valutazione</a:t>
            </a:r>
          </a:p>
          <a:p>
            <a:pPr marL="0" lvl="8" algn="just" eaLnBrk="0" hangingPunct="0">
              <a:spcBef>
                <a:spcPct val="0"/>
              </a:spcBef>
              <a:buFontTx/>
              <a:buChar char="•"/>
              <a:defRPr/>
            </a:pPr>
            <a:r>
              <a:rPr lang="it-IT" altLang="it-IT" sz="2000" dirty="0">
                <a:latin typeface="Univers" panose="020B0603020202030204" pitchFamily="34" charset="0"/>
                <a:cs typeface="Work Sans Bold"/>
              </a:rPr>
              <a:t>la conclusione motivata dell'autorità competente formalizzata mediante un provvedimento di compatibilità ambientale</a:t>
            </a:r>
          </a:p>
          <a:p>
            <a:pPr marL="0" indent="0">
              <a:spcBef>
                <a:spcPts val="0"/>
              </a:spcBef>
              <a:buNone/>
            </a:pPr>
            <a:endParaRPr lang="it-IT" sz="2000" dirty="0">
              <a:latin typeface="Univers" panose="020B0603020202030204" pitchFamily="34" charset="0"/>
              <a:cs typeface="Work Sans Medium"/>
            </a:endParaRPr>
          </a:p>
        </p:txBody>
      </p:sp>
      <p:sp>
        <p:nvSpPr>
          <p:cNvPr id="5" name="Titolo 1"/>
          <p:cNvSpPr txBox="1">
            <a:spLocks/>
          </p:cNvSpPr>
          <p:nvPr/>
        </p:nvSpPr>
        <p:spPr>
          <a:xfrm>
            <a:off x="320433" y="1098095"/>
            <a:ext cx="2540439" cy="1314180"/>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sz="2667" b="1" dirty="0">
                <a:solidFill>
                  <a:srgbClr val="0000FF"/>
                </a:solidFill>
                <a:latin typeface="Univers" panose="020B0603020202030204" pitchFamily="34" charset="0"/>
                <a:cs typeface="Work Sans Black"/>
              </a:rPr>
              <a:t>La procedura </a:t>
            </a:r>
          </a:p>
          <a:p>
            <a:pPr algn="l">
              <a:lnSpc>
                <a:spcPts val="2800"/>
              </a:lnSpc>
            </a:pPr>
            <a:endParaRPr lang="it-IT" sz="2667" dirty="0">
              <a:solidFill>
                <a:srgbClr val="0000FF"/>
              </a:solidFill>
              <a:latin typeface="Univers" panose="020B0603020202030204" pitchFamily="34" charset="0"/>
              <a:cs typeface="Work Sans Medium"/>
            </a:endParaRPr>
          </a:p>
          <a:p>
            <a:pPr algn="l">
              <a:lnSpc>
                <a:spcPts val="2800"/>
              </a:lnSpc>
            </a:pPr>
            <a:r>
              <a:rPr lang="it-IT" sz="2667" dirty="0">
                <a:solidFill>
                  <a:srgbClr val="0000FF"/>
                </a:solidFill>
                <a:latin typeface="Univers" panose="020B0603020202030204" pitchFamily="34" charset="0"/>
                <a:cs typeface="Work Sans Medium"/>
              </a:rPr>
              <a:t>VIA</a:t>
            </a:r>
          </a:p>
          <a:p>
            <a:pPr algn="l">
              <a:lnSpc>
                <a:spcPts val="2800"/>
              </a:lnSpc>
            </a:pP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sp>
        <p:nvSpPr>
          <p:cNvPr id="2" name="Rettangolo 4">
            <a:extLst>
              <a:ext uri="{FF2B5EF4-FFF2-40B4-BE49-F238E27FC236}">
                <a16:creationId xmlns:a16="http://schemas.microsoft.com/office/drawing/2014/main" id="{CBA3F0B5-D02F-6221-B7B1-9282F72F206D}"/>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4AC6E907-2A07-8729-BBF1-CB631B95D657}"/>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1045037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4260FC9B-CF98-664E-9F9B-E1EE49B864D9}"/>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5" name="Rettangolo 4">
            <a:extLst>
              <a:ext uri="{FF2B5EF4-FFF2-40B4-BE49-F238E27FC236}">
                <a16:creationId xmlns:a16="http://schemas.microsoft.com/office/drawing/2014/main" id="{00000000-0008-0000-0000-000007000000}"/>
              </a:ext>
            </a:extLst>
          </p:cNvPr>
          <p:cNvSpPr/>
          <p:nvPr/>
        </p:nvSpPr>
        <p:spPr>
          <a:xfrm>
            <a:off x="4829196" y="1107880"/>
            <a:ext cx="2317093" cy="738337"/>
          </a:xfrm>
          <a:prstGeom prst="rect">
            <a:avLst/>
          </a:prstGeom>
          <a:solidFill>
            <a:srgbClr val="000099"/>
          </a:solid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355600">
              <a:lnSpc>
                <a:spcPct val="90000"/>
              </a:lnSpc>
              <a:spcBef>
                <a:spcPct val="0"/>
              </a:spcBef>
              <a:spcAft>
                <a:spcPct val="35000"/>
              </a:spcAft>
            </a:pPr>
            <a:r>
              <a:rPr lang="it-IT" sz="1600" b="1" kern="1200" dirty="0"/>
              <a:t>DIRETTORE CENTRALE  </a:t>
            </a:r>
          </a:p>
        </p:txBody>
      </p:sp>
      <p:sp>
        <p:nvSpPr>
          <p:cNvPr id="7" name="Rettangolo 6">
            <a:extLst>
              <a:ext uri="{FF2B5EF4-FFF2-40B4-BE49-F238E27FC236}">
                <a16:creationId xmlns:a16="http://schemas.microsoft.com/office/drawing/2014/main" id="{00000000-0008-0000-0000-000028000000}"/>
              </a:ext>
            </a:extLst>
          </p:cNvPr>
          <p:cNvSpPr/>
          <p:nvPr/>
        </p:nvSpPr>
        <p:spPr>
          <a:xfrm>
            <a:off x="4829196" y="2337059"/>
            <a:ext cx="2170886" cy="1101772"/>
          </a:xfrm>
          <a:prstGeom prst="rect">
            <a:avLst/>
          </a:prstGeom>
          <a:solidFill>
            <a:srgbClr val="CC0099"/>
          </a:solid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355600">
              <a:lnSpc>
                <a:spcPct val="90000"/>
              </a:lnSpc>
              <a:spcBef>
                <a:spcPct val="0"/>
              </a:spcBef>
              <a:spcAft>
                <a:spcPts val="0"/>
              </a:spcAft>
            </a:pPr>
            <a:r>
              <a:rPr lang="it-IT" sz="1200" b="1" kern="1200" dirty="0"/>
              <a:t>SERVIZIO VALUTAZIONI AMBIENTALI</a:t>
            </a:r>
          </a:p>
        </p:txBody>
      </p:sp>
      <p:sp>
        <p:nvSpPr>
          <p:cNvPr id="24" name="Rettangolo 23">
            <a:extLst>
              <a:ext uri="{FF2B5EF4-FFF2-40B4-BE49-F238E27FC236}">
                <a16:creationId xmlns:a16="http://schemas.microsoft.com/office/drawing/2014/main" id="{00000000-0008-0000-0000-000040000000}"/>
              </a:ext>
            </a:extLst>
          </p:cNvPr>
          <p:cNvSpPr/>
          <p:nvPr/>
        </p:nvSpPr>
        <p:spPr>
          <a:xfrm>
            <a:off x="3534836" y="4225305"/>
            <a:ext cx="1808165" cy="1082721"/>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355600" eaLnBrk="1" fontAlgn="auto" latinLnBrk="0" hangingPunct="1">
              <a:lnSpc>
                <a:spcPct val="90000"/>
              </a:lnSpc>
              <a:spcBef>
                <a:spcPct val="0"/>
              </a:spcBef>
              <a:spcAft>
                <a:spcPts val="0"/>
              </a:spcAft>
              <a:buClrTx/>
              <a:buSzTx/>
              <a:buFontTx/>
              <a:buNone/>
              <a:tabLst/>
              <a:defRPr/>
            </a:pPr>
            <a:r>
              <a:rPr kumimoji="0" lang="it-IT" sz="1100" b="0" i="0" u="none" strike="noStrike" kern="1200" cap="none" spc="0" normalizeH="0" baseline="0" noProof="0" dirty="0">
                <a:ln>
                  <a:noFill/>
                </a:ln>
                <a:solidFill>
                  <a:sysClr val="window" lastClr="FFFFFF"/>
                </a:solidFill>
                <a:effectLst/>
                <a:uLnTx/>
                <a:uFillTx/>
                <a:latin typeface="Calibri"/>
              </a:rPr>
              <a:t>PO coordinamento dei procedimenti di VIA di competenza statale</a:t>
            </a:r>
          </a:p>
          <a:p>
            <a:pPr lvl="0" algn="ctr" defTabSz="355600">
              <a:lnSpc>
                <a:spcPct val="90000"/>
              </a:lnSpc>
              <a:spcBef>
                <a:spcPct val="0"/>
              </a:spcBef>
              <a:spcAft>
                <a:spcPts val="0"/>
              </a:spcAft>
            </a:pPr>
            <a:endParaRPr lang="it-IT" sz="1100" b="1" kern="1200" dirty="0"/>
          </a:p>
        </p:txBody>
      </p:sp>
      <p:cxnSp>
        <p:nvCxnSpPr>
          <p:cNvPr id="28" name="Connettore diritto 27">
            <a:extLst>
              <a:ext uri="{FF2B5EF4-FFF2-40B4-BE49-F238E27FC236}">
                <a16:creationId xmlns:a16="http://schemas.microsoft.com/office/drawing/2014/main" id="{8A596881-DBED-1DA0-7E18-27FD36D186B7}"/>
              </a:ext>
            </a:extLst>
          </p:cNvPr>
          <p:cNvCxnSpPr>
            <a:cxnSpLocks/>
          </p:cNvCxnSpPr>
          <p:nvPr/>
        </p:nvCxnSpPr>
        <p:spPr bwMode="auto">
          <a:xfrm>
            <a:off x="5930593" y="1846217"/>
            <a:ext cx="0" cy="482960"/>
          </a:xfrm>
          <a:prstGeom prst="line">
            <a:avLst/>
          </a:prstGeom>
          <a:ln w="41275">
            <a:solidFill>
              <a:schemeClr val="accent4">
                <a:shade val="95000"/>
                <a:satMod val="10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Connettore diritto 33">
            <a:extLst>
              <a:ext uri="{FF2B5EF4-FFF2-40B4-BE49-F238E27FC236}">
                <a16:creationId xmlns:a16="http://schemas.microsoft.com/office/drawing/2014/main" id="{E92A2A69-1A9D-5EB9-03CD-608E8A054797}"/>
              </a:ext>
            </a:extLst>
          </p:cNvPr>
          <p:cNvCxnSpPr>
            <a:cxnSpLocks/>
          </p:cNvCxnSpPr>
          <p:nvPr/>
        </p:nvCxnSpPr>
        <p:spPr bwMode="auto">
          <a:xfrm>
            <a:off x="5914639" y="3425914"/>
            <a:ext cx="0" cy="334470"/>
          </a:xfrm>
          <a:prstGeom prst="line">
            <a:avLst/>
          </a:prstGeom>
          <a:ln w="41275">
            <a:solidFill>
              <a:schemeClr val="accent4">
                <a:shade val="95000"/>
                <a:satMod val="10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 name="Text Box 27">
            <a:extLst>
              <a:ext uri="{FF2B5EF4-FFF2-40B4-BE49-F238E27FC236}">
                <a16:creationId xmlns:a16="http://schemas.microsoft.com/office/drawing/2014/main" id="{F78F5C93-2FBA-5BB7-9B08-FA09875E2091}"/>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7D913665-A299-1520-D98B-3E341D2A3B24}"/>
              </a:ext>
            </a:extLst>
          </p:cNvPr>
          <p:cNvSpPr/>
          <p:nvPr/>
        </p:nvSpPr>
        <p:spPr>
          <a:xfrm>
            <a:off x="6378185" y="4225306"/>
            <a:ext cx="1808165" cy="1082721"/>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355600">
              <a:lnSpc>
                <a:spcPct val="90000"/>
              </a:lnSpc>
              <a:spcBef>
                <a:spcPct val="0"/>
              </a:spcBef>
              <a:spcAft>
                <a:spcPts val="0"/>
              </a:spcAft>
            </a:pPr>
            <a:r>
              <a:rPr lang="it-IT" dirty="0">
                <a:solidFill>
                  <a:sysClr val="window" lastClr="FFFFFF"/>
                </a:solidFill>
                <a:latin typeface="Calibri"/>
              </a:rPr>
              <a:t>struttura stabile di supporto alle procedure di valutazione ambientale</a:t>
            </a:r>
          </a:p>
        </p:txBody>
      </p:sp>
      <p:cxnSp>
        <p:nvCxnSpPr>
          <p:cNvPr id="8" name="Connettore diritto 7">
            <a:extLst>
              <a:ext uri="{FF2B5EF4-FFF2-40B4-BE49-F238E27FC236}">
                <a16:creationId xmlns:a16="http://schemas.microsoft.com/office/drawing/2014/main" id="{648FC8B8-B6E1-38F3-28CF-803AA485E328}"/>
              </a:ext>
            </a:extLst>
          </p:cNvPr>
          <p:cNvCxnSpPr>
            <a:cxnSpLocks/>
          </p:cNvCxnSpPr>
          <p:nvPr/>
        </p:nvCxnSpPr>
        <p:spPr bwMode="auto">
          <a:xfrm>
            <a:off x="4351454" y="3751677"/>
            <a:ext cx="0" cy="482963"/>
          </a:xfrm>
          <a:prstGeom prst="line">
            <a:avLst/>
          </a:prstGeom>
          <a:ln w="41275">
            <a:solidFill>
              <a:schemeClr val="accent4">
                <a:shade val="95000"/>
                <a:satMod val="10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Connettore diritto 8">
            <a:extLst>
              <a:ext uri="{FF2B5EF4-FFF2-40B4-BE49-F238E27FC236}">
                <a16:creationId xmlns:a16="http://schemas.microsoft.com/office/drawing/2014/main" id="{EC04778F-97EF-C115-C0D2-C4CA283BD725}"/>
              </a:ext>
            </a:extLst>
          </p:cNvPr>
          <p:cNvCxnSpPr>
            <a:cxnSpLocks/>
          </p:cNvCxnSpPr>
          <p:nvPr/>
        </p:nvCxnSpPr>
        <p:spPr bwMode="auto">
          <a:xfrm>
            <a:off x="7360261" y="3751675"/>
            <a:ext cx="0" cy="482963"/>
          </a:xfrm>
          <a:prstGeom prst="line">
            <a:avLst/>
          </a:prstGeom>
          <a:ln w="41275">
            <a:solidFill>
              <a:schemeClr val="accent4">
                <a:shade val="95000"/>
                <a:satMod val="10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0" name="Connettore diritto 9">
            <a:extLst>
              <a:ext uri="{FF2B5EF4-FFF2-40B4-BE49-F238E27FC236}">
                <a16:creationId xmlns:a16="http://schemas.microsoft.com/office/drawing/2014/main" id="{03772CD0-20B6-8D5E-9EB7-223D2BF0B560}"/>
              </a:ext>
            </a:extLst>
          </p:cNvPr>
          <p:cNvCxnSpPr>
            <a:cxnSpLocks/>
          </p:cNvCxnSpPr>
          <p:nvPr/>
        </p:nvCxnSpPr>
        <p:spPr bwMode="auto">
          <a:xfrm flipH="1">
            <a:off x="4351454" y="3751675"/>
            <a:ext cx="3008807" cy="0"/>
          </a:xfrm>
          <a:prstGeom prst="line">
            <a:avLst/>
          </a:prstGeom>
          <a:ln w="41275">
            <a:solidFill>
              <a:schemeClr val="accent4">
                <a:shade val="95000"/>
                <a:satMod val="105000"/>
              </a:schemeClr>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441487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580709" y="1131631"/>
            <a:ext cx="7096761" cy="4857930"/>
          </a:xfrm>
        </p:spPr>
        <p:txBody>
          <a:bodyPr vert="horz" wrap="none" lIns="0" tIns="0" rIns="0" bIns="0" numCol="1" anchor="t" anchorCtr="0" compatLnSpc="1">
            <a:prstTxWarp prst="textNoShape">
              <a:avLst/>
            </a:prstTxWarp>
            <a:noAutofit/>
          </a:bodyPr>
          <a:lstStyle/>
          <a:p>
            <a:pPr marL="0" indent="0">
              <a:spcBef>
                <a:spcPts val="0"/>
              </a:spcBef>
              <a:buNone/>
            </a:pPr>
            <a:r>
              <a:rPr lang="it-IT" altLang="it-IT" sz="2000" dirty="0">
                <a:latin typeface="Univers" panose="020B0603020202030204" pitchFamily="34" charset="0"/>
                <a:cs typeface="Work Sans Bold"/>
              </a:rPr>
              <a:t>VIA  DI COMPETENZA DELLO STATO </a:t>
            </a: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r>
              <a:rPr lang="it-IT" altLang="it-IT" sz="2000" dirty="0">
                <a:latin typeface="Univers" panose="020B0603020202030204" pitchFamily="34" charset="0"/>
                <a:cs typeface="Work Sans Bold"/>
              </a:rPr>
              <a:t>VERIFICA DI ASSOGGETTABILIT</a:t>
            </a:r>
            <a:r>
              <a:rPr lang="en-US" altLang="it-IT" sz="2000" dirty="0">
                <a:latin typeface="Univers" panose="020B0603020202030204" pitchFamily="34" charset="0"/>
                <a:cs typeface="Work Sans Bold"/>
              </a:rPr>
              <a:t>À</a:t>
            </a:r>
            <a:r>
              <a:rPr lang="it-IT" altLang="it-IT" sz="2000" dirty="0">
                <a:latin typeface="Univers" panose="020B0603020202030204" pitchFamily="34" charset="0"/>
                <a:cs typeface="Work Sans Bold"/>
              </a:rPr>
              <a:t> (SCREENING)</a:t>
            </a:r>
            <a:br>
              <a:rPr lang="it-IT" altLang="it-IT" sz="2000" dirty="0">
                <a:latin typeface="Univers" panose="020B0603020202030204" pitchFamily="34" charset="0"/>
                <a:cs typeface="Work Sans Bold"/>
              </a:rPr>
            </a:br>
            <a:r>
              <a:rPr lang="it-IT" altLang="it-IT" sz="2000" dirty="0">
                <a:latin typeface="Univers" panose="020B0603020202030204" pitchFamily="34" charset="0"/>
                <a:cs typeface="Work Sans Bold"/>
              </a:rPr>
              <a:t>DI COMPETENZA DELLO STATO</a:t>
            </a: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r>
              <a:rPr lang="it-IT" altLang="it-IT" sz="2000" dirty="0">
                <a:latin typeface="Univers" panose="020B0603020202030204" pitchFamily="34" charset="0"/>
                <a:cs typeface="Work Sans Bold"/>
              </a:rPr>
              <a:t>VIA  DI COMPETENZA DELLE REGIONI</a:t>
            </a: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r>
              <a:rPr lang="it-IT" altLang="it-IT" sz="2000" dirty="0">
                <a:latin typeface="Univers" panose="020B0603020202030204" pitchFamily="34" charset="0"/>
                <a:cs typeface="Work Sans Bold"/>
              </a:rPr>
              <a:t>VERIFICA DI ASSOGGETTABILIT</a:t>
            </a:r>
            <a:r>
              <a:rPr lang="en-US" altLang="it-IT" sz="2000" dirty="0">
                <a:latin typeface="Univers" panose="020B0603020202030204" pitchFamily="34" charset="0"/>
                <a:cs typeface="Work Sans Bold"/>
              </a:rPr>
              <a:t>À</a:t>
            </a:r>
            <a:r>
              <a:rPr lang="it-IT" altLang="it-IT" sz="2000" dirty="0">
                <a:latin typeface="Univers" panose="020B0603020202030204" pitchFamily="34" charset="0"/>
                <a:cs typeface="Work Sans Bold"/>
              </a:rPr>
              <a:t> (SCREENING)</a:t>
            </a:r>
            <a:br>
              <a:rPr lang="it-IT" altLang="it-IT" sz="2000" dirty="0">
                <a:latin typeface="Univers" panose="020B0603020202030204" pitchFamily="34" charset="0"/>
                <a:cs typeface="Work Sans Bold"/>
              </a:rPr>
            </a:br>
            <a:r>
              <a:rPr lang="it-IT" altLang="it-IT" sz="2000" dirty="0">
                <a:latin typeface="Univers" panose="020B0603020202030204" pitchFamily="34" charset="0"/>
                <a:cs typeface="Work Sans Bold"/>
              </a:rPr>
              <a:t>DI COMPETENZA DELLE REGIONI</a:t>
            </a: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br>
              <a:rPr lang="it-IT" altLang="it-IT" sz="2000" dirty="0">
                <a:latin typeface="Univers" panose="020B0603020202030204" pitchFamily="34" charset="0"/>
                <a:cs typeface="Work Sans Bold"/>
              </a:rPr>
            </a:br>
            <a:r>
              <a:rPr lang="it-IT" altLang="it-IT" sz="2000" dirty="0">
                <a:latin typeface="Univers" panose="020B0603020202030204" pitchFamily="34" charset="0"/>
                <a:cs typeface="Work Sans Bold"/>
              </a:rPr>
              <a:t>ESAME CASO PER CASO SU ALCUNE MODIFICHE</a:t>
            </a:r>
          </a:p>
        </p:txBody>
      </p:sp>
      <p:sp>
        <p:nvSpPr>
          <p:cNvPr id="5" name="Titolo 1"/>
          <p:cNvSpPr txBox="1">
            <a:spLocks/>
          </p:cNvSpPr>
          <p:nvPr/>
        </p:nvSpPr>
        <p:spPr>
          <a:xfrm>
            <a:off x="279399" y="1039538"/>
            <a:ext cx="2977476" cy="1079048"/>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sz="2667" b="1" dirty="0">
                <a:solidFill>
                  <a:srgbClr val="0000FF"/>
                </a:solidFill>
                <a:latin typeface="Univers" panose="020B0603020202030204" pitchFamily="34" charset="0"/>
                <a:cs typeface="Work Sans Black"/>
              </a:rPr>
              <a:t>Ripartizione delle competenze </a:t>
            </a:r>
          </a:p>
          <a:p>
            <a:pPr algn="l">
              <a:lnSpc>
                <a:spcPts val="2800"/>
              </a:lnSpc>
            </a:pPr>
            <a:endParaRPr lang="it-IT" sz="2667" dirty="0">
              <a:solidFill>
                <a:srgbClr val="0000FF"/>
              </a:solidFill>
              <a:latin typeface="Univers" panose="020B0603020202030204" pitchFamily="34" charset="0"/>
              <a:cs typeface="Work Sans Medium"/>
            </a:endParaRPr>
          </a:p>
          <a:p>
            <a:pPr algn="l">
              <a:lnSpc>
                <a:spcPts val="2800"/>
              </a:lnSpc>
            </a:pP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pic>
        <p:nvPicPr>
          <p:cNvPr id="6" name="Immagine 5"/>
          <p:cNvPicPr>
            <a:picLocks noChangeAspect="1"/>
          </p:cNvPicPr>
          <p:nvPr/>
        </p:nvPicPr>
        <p:blipFill>
          <a:blip r:embed="rId2"/>
          <a:stretch>
            <a:fillRect/>
          </a:stretch>
        </p:blipFill>
        <p:spPr>
          <a:xfrm>
            <a:off x="8987790" y="1564455"/>
            <a:ext cx="2279650" cy="336550"/>
          </a:xfrm>
          <a:prstGeom prst="rect">
            <a:avLst/>
          </a:prstGeom>
          <a:solidFill>
            <a:srgbClr val="00B050"/>
          </a:solidFill>
        </p:spPr>
      </p:pic>
      <p:pic>
        <p:nvPicPr>
          <p:cNvPr id="7" name="Immagin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0682" y="3566208"/>
            <a:ext cx="2067718" cy="4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4314825" y="1131631"/>
            <a:ext cx="7013575" cy="17356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a:p>
        </p:txBody>
      </p:sp>
      <p:sp>
        <p:nvSpPr>
          <p:cNvPr id="9" name="Rettangolo arrotondato 8"/>
          <p:cNvSpPr/>
          <p:nvPr/>
        </p:nvSpPr>
        <p:spPr>
          <a:xfrm>
            <a:off x="4314825" y="3114405"/>
            <a:ext cx="7013575" cy="1790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200"/>
          </a:p>
        </p:txBody>
      </p:sp>
      <p:sp>
        <p:nvSpPr>
          <p:cNvPr id="2" name="Rettangolo 4">
            <a:extLst>
              <a:ext uri="{FF2B5EF4-FFF2-40B4-BE49-F238E27FC236}">
                <a16:creationId xmlns:a16="http://schemas.microsoft.com/office/drawing/2014/main" id="{8C3A940A-6F32-69AD-8EDB-2005913D6DCF}"/>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B03AF0CD-07F9-BB8B-8628-4ACA0B40FAE1}"/>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4204182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148582" y="961437"/>
            <a:ext cx="2540439" cy="1035505"/>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sz="2667" b="1" dirty="0">
                <a:solidFill>
                  <a:srgbClr val="0000FF"/>
                </a:solidFill>
                <a:latin typeface="Univers" panose="020B0603020202030204" pitchFamily="34" charset="0"/>
                <a:cs typeface="Work Sans Black"/>
              </a:rPr>
              <a:t>Conseguenza delle decisioni </a:t>
            </a:r>
          </a:p>
          <a:p>
            <a:pPr algn="l">
              <a:lnSpc>
                <a:spcPts val="2800"/>
              </a:lnSpc>
            </a:pPr>
            <a:endParaRPr lang="it-IT" sz="2667" dirty="0">
              <a:solidFill>
                <a:srgbClr val="0000FF"/>
              </a:solidFill>
              <a:latin typeface="Univers" panose="020B0603020202030204" pitchFamily="34" charset="0"/>
              <a:cs typeface="Work Sans Medium"/>
            </a:endParaRPr>
          </a:p>
          <a:p>
            <a:pPr algn="l">
              <a:lnSpc>
                <a:spcPts val="2800"/>
              </a:lnSpc>
            </a:pPr>
            <a:endParaRPr lang="it-IT" sz="2667" dirty="0">
              <a:solidFill>
                <a:srgbClr val="0000FF"/>
              </a:solidFill>
              <a:latin typeface="Univers" panose="020B0603020202030204" pitchFamily="34" charset="0"/>
              <a:cs typeface="Work Sans Medium"/>
            </a:endParaRPr>
          </a:p>
          <a:p>
            <a:pPr algn="l">
              <a:lnSpc>
                <a:spcPts val="2800"/>
              </a:lnSpc>
            </a:pP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sp>
        <p:nvSpPr>
          <p:cNvPr id="6" name="Rettangolo 5"/>
          <p:cNvSpPr>
            <a:spLocks noChangeArrowheads="1"/>
          </p:cNvSpPr>
          <p:nvPr/>
        </p:nvSpPr>
        <p:spPr bwMode="auto">
          <a:xfrm>
            <a:off x="2254041" y="2924078"/>
            <a:ext cx="49653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dirty="0">
                <a:latin typeface="Univers" panose="020B0603020202030204"/>
                <a:cs typeface="Calibri" panose="020F0502020204030204" pitchFamily="34" charset="0"/>
              </a:rPr>
              <a:t>Compatibilità ambientale</a:t>
            </a:r>
          </a:p>
          <a:p>
            <a:pPr>
              <a:spcBef>
                <a:spcPct val="0"/>
              </a:spcBef>
              <a:buClrTx/>
              <a:buFontTx/>
              <a:buNone/>
            </a:pPr>
            <a:r>
              <a:rPr lang="it-IT" altLang="it-IT" sz="2000" dirty="0">
                <a:latin typeface="Univers" panose="020B0603020202030204"/>
                <a:cs typeface="Calibri" panose="020F0502020204030204" pitchFamily="34" charset="0"/>
              </a:rPr>
              <a:t>+ eventuali condizioni ambientali (VINCOLANTI)</a:t>
            </a:r>
          </a:p>
          <a:p>
            <a:pPr>
              <a:spcBef>
                <a:spcPct val="0"/>
              </a:spcBef>
              <a:buClrTx/>
              <a:buFontTx/>
              <a:buNone/>
            </a:pPr>
            <a:r>
              <a:rPr lang="it-IT" altLang="it-IT" sz="2000" b="1" dirty="0">
                <a:latin typeface="Univers" panose="020B0603020202030204"/>
                <a:cs typeface="Calibri" panose="020F0502020204030204" pitchFamily="34" charset="0"/>
              </a:rPr>
              <a:t>Il progetto si può fare</a:t>
            </a:r>
          </a:p>
          <a:p>
            <a:pPr>
              <a:spcBef>
                <a:spcPct val="0"/>
              </a:spcBef>
              <a:buClrTx/>
              <a:buFontTx/>
              <a:buNone/>
            </a:pPr>
            <a:r>
              <a:rPr lang="it-IT" altLang="it-IT" sz="2000" dirty="0">
                <a:latin typeface="Univers" panose="020B0603020202030204"/>
                <a:cs typeface="Calibri" panose="020F0502020204030204" pitchFamily="34" charset="0"/>
              </a:rPr>
              <a:t>previa acquisizione autorizzazioni di settore</a:t>
            </a:r>
          </a:p>
          <a:p>
            <a:pPr>
              <a:spcBef>
                <a:spcPct val="0"/>
              </a:spcBef>
              <a:buClrTx/>
              <a:buFontTx/>
              <a:buNone/>
            </a:pPr>
            <a:endParaRPr lang="it-IT" altLang="it-IT" sz="2000" dirty="0">
              <a:latin typeface="Univers" panose="020B0603020202030204"/>
              <a:cs typeface="Calibri" panose="020F0502020204030204" pitchFamily="34" charset="0"/>
            </a:endParaRPr>
          </a:p>
        </p:txBody>
      </p:sp>
      <p:sp>
        <p:nvSpPr>
          <p:cNvPr id="7" name="Text Box 2"/>
          <p:cNvSpPr txBox="1">
            <a:spLocks noChangeArrowheads="1"/>
          </p:cNvSpPr>
          <p:nvPr/>
        </p:nvSpPr>
        <p:spPr bwMode="auto">
          <a:xfrm>
            <a:off x="3815168" y="1505073"/>
            <a:ext cx="4334933" cy="58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400">
                <a:solidFill>
                  <a:schemeClr val="tx1"/>
                </a:solidFill>
                <a:latin typeface="DecimaWE Rg" panose="02000000000000000000" pitchFamily="2" charset="0"/>
              </a:defRPr>
            </a:lvl1pPr>
            <a:lvl2pPr marL="800100" indent="-342900">
              <a:defRPr sz="1400">
                <a:solidFill>
                  <a:schemeClr val="tx1"/>
                </a:solidFill>
                <a:latin typeface="DecimaWE Rg" panose="02000000000000000000" pitchFamily="2" charset="0"/>
              </a:defRPr>
            </a:lvl2pPr>
            <a:lvl3pPr marL="1257300" indent="-342900">
              <a:defRPr sz="1400">
                <a:solidFill>
                  <a:schemeClr val="tx1"/>
                </a:solidFill>
                <a:latin typeface="DecimaWE Rg" panose="02000000000000000000" pitchFamily="2" charset="0"/>
              </a:defRPr>
            </a:lvl3pPr>
            <a:lvl4pPr marL="1714500" indent="-342900">
              <a:defRPr sz="1400">
                <a:solidFill>
                  <a:schemeClr val="tx1"/>
                </a:solidFill>
                <a:latin typeface="DecimaWE Rg" panose="02000000000000000000" pitchFamily="2" charset="0"/>
              </a:defRPr>
            </a:lvl4pPr>
            <a:lvl5pPr marL="2171700" indent="-342900">
              <a:defRPr sz="1400">
                <a:solidFill>
                  <a:schemeClr val="tx1"/>
                </a:solidFill>
                <a:latin typeface="DecimaWE Rg" panose="02000000000000000000" pitchFamily="2" charset="0"/>
              </a:defRPr>
            </a:lvl5pPr>
            <a:lvl6pPr marL="2628900" indent="-342900" eaLnBrk="0" fontAlgn="base" hangingPunct="0">
              <a:spcBef>
                <a:spcPct val="0"/>
              </a:spcBef>
              <a:spcAft>
                <a:spcPct val="0"/>
              </a:spcAft>
              <a:defRPr sz="1400">
                <a:solidFill>
                  <a:schemeClr val="tx1"/>
                </a:solidFill>
                <a:latin typeface="DecimaWE Rg" panose="02000000000000000000" pitchFamily="2" charset="0"/>
              </a:defRPr>
            </a:lvl6pPr>
            <a:lvl7pPr marL="3086100" indent="-342900" eaLnBrk="0" fontAlgn="base" hangingPunct="0">
              <a:spcBef>
                <a:spcPct val="0"/>
              </a:spcBef>
              <a:spcAft>
                <a:spcPct val="0"/>
              </a:spcAft>
              <a:defRPr sz="1400">
                <a:solidFill>
                  <a:schemeClr val="tx1"/>
                </a:solidFill>
                <a:latin typeface="DecimaWE Rg" panose="02000000000000000000" pitchFamily="2" charset="0"/>
              </a:defRPr>
            </a:lvl7pPr>
            <a:lvl8pPr marL="3543300" indent="-342900" eaLnBrk="0" fontAlgn="base" hangingPunct="0">
              <a:spcBef>
                <a:spcPct val="0"/>
              </a:spcBef>
              <a:spcAft>
                <a:spcPct val="0"/>
              </a:spcAft>
              <a:defRPr sz="1400">
                <a:solidFill>
                  <a:schemeClr val="tx1"/>
                </a:solidFill>
                <a:latin typeface="DecimaWE Rg" panose="02000000000000000000" pitchFamily="2" charset="0"/>
              </a:defRPr>
            </a:lvl8pPr>
            <a:lvl9pPr marL="4000500" indent="-342900" eaLnBrk="0" fontAlgn="base" hangingPunct="0">
              <a:spcBef>
                <a:spcPct val="0"/>
              </a:spcBef>
              <a:spcAft>
                <a:spcPct val="0"/>
              </a:spcAft>
              <a:defRPr sz="1400">
                <a:solidFill>
                  <a:schemeClr val="tx1"/>
                </a:solidFill>
                <a:latin typeface="DecimaWE Rg" panose="02000000000000000000" pitchFamily="2" charset="0"/>
              </a:defRPr>
            </a:lvl9pPr>
          </a:lstStyle>
          <a:p>
            <a:pPr eaLnBrk="1" hangingPunct="1">
              <a:lnSpc>
                <a:spcPct val="80000"/>
              </a:lnSpc>
              <a:buFontTx/>
              <a:buChar char="-"/>
            </a:pPr>
            <a:r>
              <a:rPr lang="it-IT" altLang="it-IT" sz="2000" dirty="0">
                <a:latin typeface="Univers" panose="020B0603020202030204"/>
                <a:cs typeface="Calibri" panose="020F0502020204030204" pitchFamily="34" charset="0"/>
              </a:rPr>
              <a:t>Verifica di assoggettabilità</a:t>
            </a:r>
          </a:p>
          <a:p>
            <a:pPr marL="0" indent="0">
              <a:lnSpc>
                <a:spcPct val="80000"/>
              </a:lnSpc>
            </a:pPr>
            <a:r>
              <a:rPr lang="it-IT" altLang="it-IT" sz="2000" dirty="0">
                <a:latin typeface="Univers" panose="020B0603020202030204"/>
                <a:cs typeface="Calibri" panose="020F0502020204030204" pitchFamily="34" charset="0"/>
              </a:rPr>
              <a:t> a VIA</a:t>
            </a:r>
          </a:p>
        </p:txBody>
      </p:sp>
      <p:sp>
        <p:nvSpPr>
          <p:cNvPr id="9" name="Rettangolo 8"/>
          <p:cNvSpPr>
            <a:spLocks noChangeArrowheads="1"/>
          </p:cNvSpPr>
          <p:nvPr/>
        </p:nvSpPr>
        <p:spPr bwMode="auto">
          <a:xfrm>
            <a:off x="8226185" y="1477454"/>
            <a:ext cx="3716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dirty="0">
                <a:latin typeface="Univers" panose="020B0603020202030204"/>
                <a:cs typeface="Calibri" panose="020F0502020204030204" pitchFamily="34" charset="0"/>
              </a:rPr>
              <a:t>Il progetto deve andare a VIA</a:t>
            </a:r>
          </a:p>
        </p:txBody>
      </p:sp>
      <p:cxnSp>
        <p:nvCxnSpPr>
          <p:cNvPr id="10" name="Connettore 4 9"/>
          <p:cNvCxnSpPr/>
          <p:nvPr/>
        </p:nvCxnSpPr>
        <p:spPr>
          <a:xfrm rot="16200000" flipH="1">
            <a:off x="7541070" y="2166606"/>
            <a:ext cx="1218063" cy="721784"/>
          </a:xfrm>
          <a:prstGeom prst="bentConnector2">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a:spLocks noChangeArrowheads="1"/>
          </p:cNvSpPr>
          <p:nvPr/>
        </p:nvSpPr>
        <p:spPr bwMode="auto">
          <a:xfrm>
            <a:off x="8415617" y="2114822"/>
            <a:ext cx="357832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dirty="0">
                <a:latin typeface="Univers" panose="020B0603020202030204"/>
                <a:cs typeface="Calibri" panose="020F0502020204030204" pitchFamily="34" charset="0"/>
              </a:rPr>
              <a:t>Non occorre che il progetto vada a VIA + eventuali condizioni ambientali (VINCOLANTI)</a:t>
            </a:r>
          </a:p>
          <a:p>
            <a:pPr>
              <a:spcBef>
                <a:spcPct val="0"/>
              </a:spcBef>
              <a:buClrTx/>
              <a:buFontTx/>
              <a:buNone/>
            </a:pPr>
            <a:r>
              <a:rPr lang="it-IT" altLang="it-IT" sz="2000" b="1" dirty="0">
                <a:latin typeface="Univers" panose="020B0603020202030204"/>
                <a:cs typeface="Calibri" panose="020F0502020204030204" pitchFamily="34" charset="0"/>
              </a:rPr>
              <a:t>Il progetto si può fare</a:t>
            </a:r>
            <a:endParaRPr lang="it-IT" altLang="it-IT" sz="2000" dirty="0">
              <a:latin typeface="Univers" panose="020B0603020202030204"/>
              <a:cs typeface="Calibri" panose="020F0502020204030204" pitchFamily="34" charset="0"/>
            </a:endParaRPr>
          </a:p>
          <a:p>
            <a:pPr>
              <a:spcBef>
                <a:spcPct val="0"/>
              </a:spcBef>
              <a:buClrTx/>
              <a:buFontTx/>
              <a:buNone/>
            </a:pPr>
            <a:r>
              <a:rPr lang="it-IT" altLang="it-IT" sz="2000" dirty="0">
                <a:latin typeface="Univers" panose="020B0603020202030204"/>
                <a:cs typeface="Calibri" panose="020F0502020204030204" pitchFamily="34" charset="0"/>
              </a:rPr>
              <a:t>previa acquisizione autorizzazioni di settore</a:t>
            </a:r>
          </a:p>
        </p:txBody>
      </p:sp>
      <p:cxnSp>
        <p:nvCxnSpPr>
          <p:cNvPr id="12" name="Connettore 4 11"/>
          <p:cNvCxnSpPr>
            <a:cxnSpLocks/>
          </p:cNvCxnSpPr>
          <p:nvPr/>
        </p:nvCxnSpPr>
        <p:spPr>
          <a:xfrm rot="16200000" flipH="1">
            <a:off x="6645117" y="3125076"/>
            <a:ext cx="2689924" cy="975588"/>
          </a:xfrm>
          <a:prstGeom prst="bentConnector2">
            <a:avLst/>
          </a:prstGeom>
          <a:ln w="31750">
            <a:solidFill>
              <a:srgbClr val="69A62C"/>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a:spLocks noChangeArrowheads="1"/>
          </p:cNvSpPr>
          <p:nvPr/>
        </p:nvSpPr>
        <p:spPr bwMode="auto">
          <a:xfrm>
            <a:off x="8375815" y="4590092"/>
            <a:ext cx="3816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b="1" dirty="0">
                <a:latin typeface="Univers" panose="020B0603020202030204"/>
                <a:cs typeface="Calibri" panose="020F0502020204030204" pitchFamily="34" charset="0"/>
              </a:rPr>
              <a:t>Il progetto si può fare </a:t>
            </a:r>
            <a:r>
              <a:rPr lang="it-IT" altLang="it-IT" sz="2000" dirty="0">
                <a:latin typeface="Univers" panose="020B0603020202030204"/>
                <a:cs typeface="Calibri" panose="020F0502020204030204" pitchFamily="34" charset="0"/>
              </a:rPr>
              <a:t>previa acquisizione autorizzazioni di settore</a:t>
            </a:r>
          </a:p>
        </p:txBody>
      </p:sp>
      <p:sp>
        <p:nvSpPr>
          <p:cNvPr id="14" name="Rettangolo 13"/>
          <p:cNvSpPr>
            <a:spLocks noChangeArrowheads="1"/>
          </p:cNvSpPr>
          <p:nvPr/>
        </p:nvSpPr>
        <p:spPr bwMode="auto">
          <a:xfrm>
            <a:off x="260754" y="2222261"/>
            <a:ext cx="958917" cy="33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eaLnBrk="1" hangingPunct="1">
              <a:lnSpc>
                <a:spcPct val="80000"/>
              </a:lnSpc>
              <a:spcBef>
                <a:spcPct val="0"/>
              </a:spcBef>
              <a:buClrTx/>
              <a:buFontTx/>
              <a:buChar char="-"/>
            </a:pPr>
            <a:r>
              <a:rPr lang="it-IT" altLang="it-IT" sz="2000" dirty="0">
                <a:latin typeface="Univers" panose="020B0603020202030204"/>
                <a:cs typeface="Calibri" panose="020F0502020204030204" pitchFamily="34" charset="0"/>
              </a:rPr>
              <a:t>VIA</a:t>
            </a:r>
          </a:p>
        </p:txBody>
      </p:sp>
      <p:cxnSp>
        <p:nvCxnSpPr>
          <p:cNvPr id="15" name="Connettore 2 14"/>
          <p:cNvCxnSpPr/>
          <p:nvPr/>
        </p:nvCxnSpPr>
        <p:spPr>
          <a:xfrm>
            <a:off x="1236683" y="2387064"/>
            <a:ext cx="947208" cy="95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4 15"/>
          <p:cNvCxnSpPr/>
          <p:nvPr/>
        </p:nvCxnSpPr>
        <p:spPr>
          <a:xfrm>
            <a:off x="1318071" y="2508257"/>
            <a:ext cx="1007949" cy="864662"/>
          </a:xfrm>
          <a:prstGeom prst="bentConnector3">
            <a:avLst>
              <a:gd name="adj1" fmla="val 50000"/>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Rettangolo 16"/>
          <p:cNvSpPr>
            <a:spLocks noChangeArrowheads="1"/>
          </p:cNvSpPr>
          <p:nvPr/>
        </p:nvSpPr>
        <p:spPr bwMode="auto">
          <a:xfrm>
            <a:off x="2183891" y="2114822"/>
            <a:ext cx="38539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dirty="0">
                <a:solidFill>
                  <a:srgbClr val="FF0000"/>
                </a:solidFill>
                <a:latin typeface="Univers" panose="020B0603020202030204"/>
                <a:cs typeface="Calibri" panose="020F0502020204030204" pitchFamily="34" charset="0"/>
              </a:rPr>
              <a:t>NON</a:t>
            </a:r>
            <a:r>
              <a:rPr lang="it-IT" altLang="it-IT" sz="2000" dirty="0">
                <a:latin typeface="Univers" panose="020B0603020202030204"/>
                <a:cs typeface="Calibri" panose="020F0502020204030204" pitchFamily="34" charset="0"/>
              </a:rPr>
              <a:t> compatibilità ambientale</a:t>
            </a:r>
          </a:p>
          <a:p>
            <a:pPr>
              <a:spcBef>
                <a:spcPct val="0"/>
              </a:spcBef>
              <a:buClrTx/>
              <a:buFontTx/>
              <a:buNone/>
            </a:pPr>
            <a:r>
              <a:rPr lang="it-IT" altLang="it-IT" sz="2000" b="1" dirty="0">
                <a:solidFill>
                  <a:srgbClr val="FF0000"/>
                </a:solidFill>
                <a:latin typeface="Univers" panose="020B0603020202030204"/>
                <a:cs typeface="Calibri" panose="020F0502020204030204" pitchFamily="34" charset="0"/>
              </a:rPr>
              <a:t>Il progetto non si può fare</a:t>
            </a:r>
          </a:p>
        </p:txBody>
      </p:sp>
      <p:sp>
        <p:nvSpPr>
          <p:cNvPr id="18" name="Rettangolo 17"/>
          <p:cNvSpPr>
            <a:spLocks noChangeArrowheads="1"/>
          </p:cNvSpPr>
          <p:nvPr/>
        </p:nvSpPr>
        <p:spPr bwMode="auto">
          <a:xfrm>
            <a:off x="2236587" y="4829464"/>
            <a:ext cx="34294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000" b="1" dirty="0">
                <a:latin typeface="Univers" panose="020B0603020202030204"/>
                <a:cs typeface="Calibri" panose="020F0502020204030204" pitchFamily="34" charset="0"/>
              </a:rPr>
              <a:t>Il progetto si può fare</a:t>
            </a:r>
          </a:p>
          <a:p>
            <a:pPr>
              <a:spcBef>
                <a:spcPct val="0"/>
              </a:spcBef>
              <a:buClrTx/>
              <a:buFontTx/>
              <a:buNone/>
            </a:pPr>
            <a:r>
              <a:rPr lang="it-IT" altLang="it-IT" sz="2000" dirty="0">
                <a:latin typeface="Univers" panose="020B0603020202030204"/>
                <a:cs typeface="Calibri" panose="020F0502020204030204" pitchFamily="34" charset="0"/>
              </a:rPr>
              <a:t>previa acquisizione autorizzazioni di settore</a:t>
            </a:r>
          </a:p>
        </p:txBody>
      </p:sp>
      <p:cxnSp>
        <p:nvCxnSpPr>
          <p:cNvPr id="20" name="Connettore 2 19"/>
          <p:cNvCxnSpPr/>
          <p:nvPr/>
        </p:nvCxnSpPr>
        <p:spPr>
          <a:xfrm>
            <a:off x="7502285" y="1635944"/>
            <a:ext cx="72390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4 22"/>
          <p:cNvCxnSpPr/>
          <p:nvPr/>
        </p:nvCxnSpPr>
        <p:spPr>
          <a:xfrm rot="16200000" flipH="1">
            <a:off x="411526" y="3410865"/>
            <a:ext cx="2674533" cy="975588"/>
          </a:xfrm>
          <a:prstGeom prst="bentConnector2">
            <a:avLst/>
          </a:prstGeom>
          <a:ln w="31750">
            <a:solidFill>
              <a:srgbClr val="69A62C"/>
            </a:solidFill>
            <a:tailEnd type="arrow"/>
          </a:ln>
        </p:spPr>
        <p:style>
          <a:lnRef idx="1">
            <a:schemeClr val="accent1"/>
          </a:lnRef>
          <a:fillRef idx="0">
            <a:schemeClr val="accent1"/>
          </a:fillRef>
          <a:effectRef idx="0">
            <a:schemeClr val="accent1"/>
          </a:effectRef>
          <a:fontRef idx="minor">
            <a:schemeClr val="tx1"/>
          </a:fontRef>
        </p:style>
      </p:cxnSp>
      <p:sp>
        <p:nvSpPr>
          <p:cNvPr id="22" name="Rettangolo 4">
            <a:extLst>
              <a:ext uri="{FF2B5EF4-FFF2-40B4-BE49-F238E27FC236}">
                <a16:creationId xmlns:a16="http://schemas.microsoft.com/office/drawing/2014/main" id="{BF6876C9-3FA4-68E1-BD69-3481E6D499D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24" name="Text Box 27">
            <a:extLst>
              <a:ext uri="{FF2B5EF4-FFF2-40B4-BE49-F238E27FC236}">
                <a16:creationId xmlns:a16="http://schemas.microsoft.com/office/drawing/2014/main" id="{3D2D61E1-D86E-5280-2C89-0E3DD29A5F7E}"/>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46562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downRight)">
                                      <p:cBhvr>
                                        <p:cTn id="20" dur="500"/>
                                        <p:tgtEl>
                                          <p:spTgt spid="2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500"/>
                                        <p:tgtEl>
                                          <p:spTgt spid="1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Right)">
                                      <p:cBhvr>
                                        <p:cTn id="38" dur="500"/>
                                        <p:tgtEl>
                                          <p:spTgt spid="1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trips(downRight)">
                                      <p:cBhvr>
                                        <p:cTn id="47" dur="500"/>
                                        <p:tgtEl>
                                          <p:spTgt spid="15"/>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downRight)">
                                      <p:cBhvr>
                                        <p:cTn id="56" dur="500"/>
                                        <p:tgtEl>
                                          <p:spTgt spid="16"/>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trips(downRight)">
                                      <p:cBhvr>
                                        <p:cTn id="65" dur="500"/>
                                        <p:tgtEl>
                                          <p:spTgt spid="23"/>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3" grpId="0"/>
      <p:bldP spid="14"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3579222" y="1107443"/>
            <a:ext cx="8333378" cy="4396376"/>
          </a:xfrm>
        </p:spPr>
        <p:txBody>
          <a:bodyPr vert="horz" wrap="square" lIns="0" tIns="0" rIns="0" bIns="0" numCol="1" anchor="t" anchorCtr="0" compatLnSpc="1">
            <a:prstTxWarp prst="textNoShape">
              <a:avLst/>
            </a:prstTxWarp>
            <a:noAutofit/>
          </a:bodyPr>
          <a:lstStyle/>
          <a:p>
            <a:pPr algn="just">
              <a:spcBef>
                <a:spcPct val="0"/>
              </a:spcBef>
              <a:buClrTx/>
              <a:buFontTx/>
              <a:buNone/>
            </a:pPr>
            <a:r>
              <a:rPr lang="it-IT" altLang="it-IT" sz="2000" dirty="0">
                <a:latin typeface="Univers" panose="020B0603020202030204"/>
                <a:cs typeface="Calibri" panose="020F0502020204030204" pitchFamily="34" charset="0"/>
              </a:rPr>
              <a:t>Allegato IV parte seconda D. </a:t>
            </a:r>
            <a:r>
              <a:rPr lang="it-IT" altLang="it-IT" sz="2000" dirty="0" err="1">
                <a:latin typeface="Univers" panose="020B0603020202030204"/>
                <a:cs typeface="Calibri" panose="020F0502020204030204" pitchFamily="34" charset="0"/>
              </a:rPr>
              <a:t>Lgs</a:t>
            </a:r>
            <a:r>
              <a:rPr lang="it-IT" altLang="it-IT" sz="2000" dirty="0">
                <a:latin typeface="Univers" panose="020B0603020202030204"/>
                <a:cs typeface="Calibri" panose="020F0502020204030204" pitchFamily="34" charset="0"/>
              </a:rPr>
              <a:t>. 152/06</a:t>
            </a:r>
          </a:p>
          <a:p>
            <a:pPr algn="just">
              <a:spcBef>
                <a:spcPct val="0"/>
              </a:spcBef>
              <a:buClrTx/>
              <a:buFontTx/>
              <a:buNone/>
            </a:pPr>
            <a:endParaRPr lang="it-IT" altLang="it-IT" sz="2000" dirty="0">
              <a:latin typeface="Univers" panose="020B0603020202030204"/>
              <a:cs typeface="Calibri" panose="020F0502020204030204" pitchFamily="34" charset="0"/>
            </a:endParaRPr>
          </a:p>
          <a:p>
            <a:pPr algn="just">
              <a:spcBef>
                <a:spcPct val="0"/>
              </a:spcBef>
              <a:buClrTx/>
              <a:buFontTx/>
              <a:buNone/>
            </a:pPr>
            <a:r>
              <a:rPr lang="it-IT" altLang="it-IT" sz="2000" dirty="0">
                <a:latin typeface="Univers" panose="020B0603020202030204"/>
                <a:cs typeface="Calibri" panose="020F0502020204030204" pitchFamily="34" charset="0"/>
              </a:rPr>
              <a:t>8t) modifiche o estensioni di progetti di cui all'Allegato III o all'Allegato IV già autorizzati, realizzati o in fase di realizzazione, che possono avere notevoli ripercussioni negative sull'ambiente (modifica o estensione non inclusa nell'Allegato III).</a:t>
            </a:r>
          </a:p>
          <a:p>
            <a:pPr marL="0" indent="0" algn="just">
              <a:spcBef>
                <a:spcPts val="0"/>
              </a:spcBef>
              <a:buNone/>
            </a:pPr>
            <a:endParaRPr lang="it-IT" sz="2000" u="sng" dirty="0">
              <a:latin typeface="Univers" panose="020B0603020202030204"/>
              <a:cs typeface="Work Sans Bold"/>
            </a:endParaRPr>
          </a:p>
          <a:p>
            <a:pPr marL="0" indent="0" algn="just">
              <a:spcBef>
                <a:spcPts val="0"/>
              </a:spcBef>
              <a:buNone/>
            </a:pPr>
            <a:endParaRPr lang="it-IT" sz="2000" u="sng" dirty="0">
              <a:latin typeface="Univers" panose="020B0603020202030204"/>
              <a:cs typeface="Work Sans Bold"/>
            </a:endParaRPr>
          </a:p>
        </p:txBody>
      </p:sp>
      <p:sp>
        <p:nvSpPr>
          <p:cNvPr id="5" name="Titolo 1"/>
          <p:cNvSpPr txBox="1">
            <a:spLocks/>
          </p:cNvSpPr>
          <p:nvPr/>
        </p:nvSpPr>
        <p:spPr>
          <a:xfrm>
            <a:off x="349274" y="984884"/>
            <a:ext cx="2540439" cy="86133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Valutazione caso per caso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399" y="1846218"/>
            <a:ext cx="3078736" cy="393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191158" y="1846217"/>
            <a:ext cx="2878922" cy="417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4">
            <a:extLst>
              <a:ext uri="{FF2B5EF4-FFF2-40B4-BE49-F238E27FC236}">
                <a16:creationId xmlns:a16="http://schemas.microsoft.com/office/drawing/2014/main" id="{B0D60048-00CC-A80F-6523-DFCBE687E87D}"/>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7FE32617-53E7-B675-14A2-6A5DADF39A24}"/>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180671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725452" y="941342"/>
            <a:ext cx="7402737" cy="3865790"/>
          </a:xfrm>
        </p:spPr>
        <p:txBody>
          <a:bodyPr vert="horz" wrap="square" lIns="0" tIns="0" rIns="0" bIns="0" numCol="1" anchor="t" anchorCtr="0" compatLnSpc="1">
            <a:prstTxWarp prst="textNoShape">
              <a:avLst/>
            </a:prstTxWarp>
            <a:noAutofit/>
          </a:bodyPr>
          <a:lstStyle/>
          <a:p>
            <a:pPr marL="0" indent="0" algn="just">
              <a:buNone/>
              <a:defRPr/>
            </a:pPr>
            <a:r>
              <a:rPr lang="it-IT" altLang="it-IT" sz="2000" dirty="0">
                <a:latin typeface="Univers" panose="020B0603020202030204"/>
              </a:rPr>
              <a:t>Sono sottoposti alla VINCA tutti i piani e i progetti di opere che possono avere un’incidenza significativa su:</a:t>
            </a:r>
          </a:p>
          <a:p>
            <a:pPr algn="just">
              <a:buFontTx/>
              <a:buChar char="-"/>
              <a:defRPr/>
            </a:pPr>
            <a:r>
              <a:rPr lang="it-IT" altLang="it-IT" sz="2000" dirty="0">
                <a:latin typeface="Univers" panose="020B0603020202030204"/>
              </a:rPr>
              <a:t>siti di importanza comunitaria (SIC)</a:t>
            </a:r>
          </a:p>
          <a:p>
            <a:pPr algn="just">
              <a:buFontTx/>
              <a:buChar char="-"/>
              <a:defRPr/>
            </a:pPr>
            <a:r>
              <a:rPr lang="it-IT" altLang="it-IT" sz="2000" dirty="0">
                <a:latin typeface="Univers" panose="020B0603020202030204"/>
              </a:rPr>
              <a:t>zone di protezione speciale (ZPS)</a:t>
            </a:r>
          </a:p>
          <a:p>
            <a:pPr marL="0" indent="0" algn="just">
              <a:spcBef>
                <a:spcPts val="0"/>
              </a:spcBef>
              <a:buNone/>
            </a:pPr>
            <a:endParaRPr lang="it-IT" sz="2000" dirty="0">
              <a:latin typeface="Univers" panose="020B0603020202030204"/>
            </a:endParaRPr>
          </a:p>
          <a:p>
            <a:pPr marL="1130357" indent="0" algn="just">
              <a:spcBef>
                <a:spcPts val="0"/>
              </a:spcBef>
              <a:buNone/>
            </a:pPr>
            <a:r>
              <a:rPr lang="it-IT" sz="2000" dirty="0">
                <a:latin typeface="Univers" panose="020B0603020202030204"/>
              </a:rPr>
              <a:t>Direttiva 92/43/CEE «Habitat» art. 6, comma 3 introduce procedura</a:t>
            </a:r>
          </a:p>
          <a:p>
            <a:pPr marL="1130357" indent="0" algn="just">
              <a:spcBef>
                <a:spcPts val="0"/>
              </a:spcBef>
              <a:buNone/>
            </a:pPr>
            <a:endParaRPr lang="it-IT" sz="2000" dirty="0">
              <a:latin typeface="Univers" panose="020B0603020202030204"/>
            </a:endParaRPr>
          </a:p>
          <a:p>
            <a:pPr marL="1130357" indent="0" algn="just">
              <a:spcBef>
                <a:spcPts val="0"/>
              </a:spcBef>
              <a:buNone/>
            </a:pPr>
            <a:r>
              <a:rPr lang="it-IT" sz="2000" dirty="0">
                <a:latin typeface="Univers" panose="020B0603020202030204"/>
              </a:rPr>
              <a:t>DPR 357/1997 art. 5 recepimento nazionale che prevede siano le Regioni a regolamentare alcuni aspetti della VINCA</a:t>
            </a:r>
          </a:p>
          <a:p>
            <a:pPr marL="0" indent="0" algn="just">
              <a:spcBef>
                <a:spcPts val="0"/>
              </a:spcBef>
              <a:buNone/>
            </a:pPr>
            <a:endParaRPr lang="it-IT" sz="2000" dirty="0">
              <a:latin typeface="Univers" panose="020B0603020202030204"/>
            </a:endParaRPr>
          </a:p>
        </p:txBody>
      </p:sp>
      <p:sp>
        <p:nvSpPr>
          <p:cNvPr id="5" name="Titolo 1"/>
          <p:cNvSpPr txBox="1">
            <a:spLocks/>
          </p:cNvSpPr>
          <p:nvPr/>
        </p:nvSpPr>
        <p:spPr>
          <a:xfrm>
            <a:off x="279399" y="941341"/>
            <a:ext cx="2540439" cy="826500"/>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valutazione d’incidenza</a:t>
            </a:r>
          </a:p>
          <a:p>
            <a:pPr algn="l">
              <a:lnSpc>
                <a:spcPts val="2800"/>
              </a:lnSpc>
            </a:pPr>
            <a:endParaRPr lang="it-IT" sz="2667" dirty="0">
              <a:solidFill>
                <a:srgbClr val="0000FF"/>
              </a:solidFill>
              <a:latin typeface="Work Sans Medium"/>
              <a:cs typeface="Work Sans Medium"/>
            </a:endParaRPr>
          </a:p>
        </p:txBody>
      </p:sp>
      <p:pic>
        <p:nvPicPr>
          <p:cNvPr id="6" name="Immagin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11" y="1976122"/>
            <a:ext cx="4446054" cy="395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4">
            <a:extLst>
              <a:ext uri="{FF2B5EF4-FFF2-40B4-BE49-F238E27FC236}">
                <a16:creationId xmlns:a16="http://schemas.microsoft.com/office/drawing/2014/main" id="{35EB38AA-B719-A679-5E4E-1DC548D99DFF}"/>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85ECC329-D209-1B19-B7A3-713E9D5BC688}"/>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000724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2821577" y="1002300"/>
            <a:ext cx="9370423" cy="5040810"/>
          </a:xfrm>
        </p:spPr>
        <p:txBody>
          <a:bodyPr vert="horz" wrap="square" lIns="0" tIns="0" rIns="0" bIns="0" numCol="1" anchor="t" anchorCtr="0" compatLnSpc="1">
            <a:prstTxWarp prst="textNoShape">
              <a:avLst/>
            </a:prstTxWarp>
            <a:noAutofit/>
          </a:bodyPr>
          <a:lstStyle/>
          <a:p>
            <a:pPr marL="0" indent="0" algn="just">
              <a:spcBef>
                <a:spcPts val="0"/>
              </a:spcBef>
              <a:buNone/>
            </a:pPr>
            <a:r>
              <a:rPr lang="it-IT" sz="1900" dirty="0">
                <a:latin typeface="Univers" panose="020B0603020202030204"/>
              </a:rPr>
              <a:t>28 novembre 2019 – approvazione LLGG nazionali dalla Conferenza permanente per i rapporti tra lo Stato e le Regioni.</a:t>
            </a:r>
          </a:p>
          <a:p>
            <a:pPr marL="0" indent="0" algn="just">
              <a:spcBef>
                <a:spcPts val="0"/>
              </a:spcBef>
              <a:buNone/>
            </a:pPr>
            <a:r>
              <a:rPr lang="it-IT" sz="1900" dirty="0">
                <a:latin typeface="Univers" panose="020B0603020202030204"/>
              </a:rPr>
              <a:t>5 agosto 2022 - DGR n. 1183/2022 di recepimento delle Linee Guida</a:t>
            </a:r>
          </a:p>
          <a:p>
            <a:pPr marL="342917" indent="-342917" algn="just">
              <a:spcBef>
                <a:spcPts val="0"/>
              </a:spcBef>
              <a:buFont typeface="+mj-lt"/>
              <a:buAutoNum type="alphaUcPeriod"/>
            </a:pPr>
            <a:endParaRPr lang="it-IT" sz="1900" b="1" dirty="0">
              <a:latin typeface="Univers" panose="020B0603020202030204"/>
            </a:endParaRPr>
          </a:p>
          <a:p>
            <a:pPr marL="342917" indent="-342917" algn="just">
              <a:spcBef>
                <a:spcPts val="0"/>
              </a:spcBef>
              <a:buFont typeface="+mj-lt"/>
              <a:buAutoNum type="alphaUcPeriod"/>
            </a:pPr>
            <a:r>
              <a:rPr lang="it-IT" sz="1900" b="1" dirty="0" err="1">
                <a:latin typeface="Univers" panose="020B0603020202030204"/>
              </a:rPr>
              <a:t>Pre</a:t>
            </a:r>
            <a:r>
              <a:rPr lang="it-IT" sz="1900" b="1" dirty="0">
                <a:latin typeface="Univers" panose="020B0603020202030204"/>
              </a:rPr>
              <a:t>-valutazione dell’incidenza: </a:t>
            </a:r>
            <a:r>
              <a:rPr lang="it-IT" sz="1900" b="1" dirty="0" err="1">
                <a:latin typeface="Univers" panose="020B0603020202030204"/>
              </a:rPr>
              <a:t>scoping</a:t>
            </a:r>
            <a:endParaRPr lang="it-IT" sz="1900" b="1" dirty="0">
              <a:latin typeface="Univers" panose="020B0603020202030204"/>
            </a:endParaRPr>
          </a:p>
          <a:p>
            <a:pPr marL="342917" indent="-342917" algn="just">
              <a:spcBef>
                <a:spcPts val="0"/>
              </a:spcBef>
              <a:buFont typeface="+mj-lt"/>
              <a:buAutoNum type="alphaUcPeriod"/>
            </a:pPr>
            <a:r>
              <a:rPr lang="it-IT" sz="1900" b="1" dirty="0">
                <a:latin typeface="Univers" panose="020B0603020202030204"/>
              </a:rPr>
              <a:t>Valutazione di incidenza - livello I – Screening: </a:t>
            </a:r>
            <a:r>
              <a:rPr lang="it-IT" sz="1900" dirty="0">
                <a:latin typeface="Univers" panose="020B0603020202030204"/>
              </a:rPr>
              <a:t>verifica la possibilità che le previsioni o le azioni di un P/P/P/I/A e loro modifiche determinino incidenza significativa.</a:t>
            </a:r>
            <a:endParaRPr lang="it-IT" sz="1900" b="1" dirty="0">
              <a:latin typeface="Univers" panose="020B0603020202030204"/>
            </a:endParaRPr>
          </a:p>
          <a:p>
            <a:pPr marL="342917" indent="-342917" algn="just">
              <a:spcBef>
                <a:spcPts val="0"/>
              </a:spcBef>
              <a:buFont typeface="+mj-lt"/>
              <a:buAutoNum type="alphaUcPeriod"/>
            </a:pPr>
            <a:r>
              <a:rPr lang="it-IT" sz="1900" b="1" dirty="0">
                <a:latin typeface="Univers" panose="020B0603020202030204"/>
              </a:rPr>
              <a:t>Valutazione di incidenza - livello II - Valutazione appropriata: </a:t>
            </a:r>
            <a:r>
              <a:rPr lang="it-IT" sz="1900" dirty="0">
                <a:latin typeface="Univers" panose="020B0603020202030204"/>
              </a:rPr>
              <a:t>approfondite analisi e valutazioni sulle previsioni o le azioni di un dato P/P/P/I/A che possono determinare incidenza negativa su uno o più Siti Natura 2000.</a:t>
            </a:r>
            <a:endParaRPr lang="it-IT" sz="1900" b="1" dirty="0">
              <a:latin typeface="Univers" panose="020B0603020202030204"/>
            </a:endParaRPr>
          </a:p>
          <a:p>
            <a:pPr marL="342917" indent="-342917" algn="just">
              <a:spcBef>
                <a:spcPts val="0"/>
              </a:spcBef>
              <a:buFont typeface="+mj-lt"/>
              <a:buAutoNum type="alphaUcPeriod"/>
            </a:pPr>
            <a:r>
              <a:rPr lang="it-IT" sz="1900" b="1" dirty="0">
                <a:latin typeface="Univers" panose="020B0603020202030204"/>
              </a:rPr>
              <a:t>Valutazione di incidenza - livello III</a:t>
            </a:r>
            <a:r>
              <a:rPr lang="it-IT" sz="1900" dirty="0">
                <a:latin typeface="Univers" panose="020B0603020202030204"/>
              </a:rPr>
              <a:t>: in caso di provvedimento di incidenza negativo, previa valutazione delle soluzioni alternative ed in presenza di motivi imperativi di rilevante interesse pubblico che richiedono di realizzare comunque il P/P/P/I/A. La procedura è diretta ad individuare le necessarie misure di compensazione atte a garantire comunque il raggiungimento degli obiettivi di conservazione dei Siti e la coerenza della Rete Natura 2000.</a:t>
            </a:r>
          </a:p>
        </p:txBody>
      </p:sp>
      <p:sp>
        <p:nvSpPr>
          <p:cNvPr id="5" name="Titolo 1"/>
          <p:cNvSpPr txBox="1">
            <a:spLocks/>
          </p:cNvSpPr>
          <p:nvPr/>
        </p:nvSpPr>
        <p:spPr>
          <a:xfrm>
            <a:off x="355599" y="1002300"/>
            <a:ext cx="2540439" cy="86133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valutazione d’incidenza</a:t>
            </a:r>
          </a:p>
          <a:p>
            <a:pPr algn="l">
              <a:lnSpc>
                <a:spcPts val="2800"/>
              </a:lnSpc>
            </a:pPr>
            <a:endParaRPr lang="it-IT" sz="2667" dirty="0">
              <a:solidFill>
                <a:srgbClr val="0000FF"/>
              </a:solidFill>
              <a:latin typeface="Work Sans Medium"/>
              <a:cs typeface="Work Sans Medium"/>
            </a:endParaRPr>
          </a:p>
        </p:txBody>
      </p:sp>
      <p:sp>
        <p:nvSpPr>
          <p:cNvPr id="2" name="Rettangolo 4">
            <a:extLst>
              <a:ext uri="{FF2B5EF4-FFF2-40B4-BE49-F238E27FC236}">
                <a16:creationId xmlns:a16="http://schemas.microsoft.com/office/drawing/2014/main" id="{9E7B477C-7EE8-D95B-5D1F-5857FF9C7EB9}"/>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2B269699-4205-01EC-7019-8A266D52B431}"/>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540851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183092" y="1089386"/>
            <a:ext cx="2972858" cy="695871"/>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VINCA</a:t>
            </a:r>
            <a:endParaRPr lang="it-IT" sz="2667" dirty="0">
              <a:solidFill>
                <a:srgbClr val="0000FF"/>
              </a:solidFill>
              <a:latin typeface="Work Sans Medium"/>
              <a:cs typeface="Work Sans Medium"/>
            </a:endParaRPr>
          </a:p>
        </p:txBody>
      </p:sp>
      <p:sp>
        <p:nvSpPr>
          <p:cNvPr id="13" name="Rectangle 3"/>
          <p:cNvSpPr txBox="1">
            <a:spLocks noChangeArrowheads="1"/>
          </p:cNvSpPr>
          <p:nvPr/>
        </p:nvSpPr>
        <p:spPr>
          <a:xfrm>
            <a:off x="2464526" y="883671"/>
            <a:ext cx="9727474" cy="5090657"/>
          </a:xfrm>
          <a:prstGeom prst="rect">
            <a:avLst/>
          </a:prstGeom>
          <a:noFill/>
          <a:ln/>
        </p:spPr>
        <p:txBody>
          <a:bodyPr vert="horz" lIns="108856" tIns="54428" rIns="108856" bIns="54428" rtlCol="0">
            <a:noAutofit/>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indent="0" algn="just">
              <a:buNone/>
            </a:pPr>
            <a:r>
              <a:rPr lang="it-IT" sz="2000" b="1" dirty="0">
                <a:latin typeface="Univers" panose="020B0603020202030204"/>
              </a:rPr>
              <a:t>Procedimento di Valutazione appropriata - Livello II</a:t>
            </a:r>
          </a:p>
          <a:p>
            <a:pPr marL="0" indent="0" algn="just">
              <a:buNone/>
            </a:pPr>
            <a:r>
              <a:rPr lang="it-IT" sz="2000" dirty="0">
                <a:latin typeface="Univers" panose="020B0603020202030204"/>
              </a:rPr>
              <a:t>Per Piani e Programmi è compreso all’interno dei procedimenti di VAS</a:t>
            </a:r>
          </a:p>
          <a:p>
            <a:pPr algn="just"/>
            <a:r>
              <a:rPr lang="it-IT" sz="2000" dirty="0">
                <a:latin typeface="Univers" panose="020B0603020202030204"/>
              </a:rPr>
              <a:t>Presentare la documentazione di P/P e il Rapporto ambientale integrato con lo Studio di incidenza avente i contenuti di cui alla scheda 3 dell’Allegato B.</a:t>
            </a:r>
          </a:p>
          <a:p>
            <a:pPr algn="just"/>
            <a:r>
              <a:rPr lang="it-IT" sz="2000" dirty="0">
                <a:latin typeface="Univers" panose="020B0603020202030204"/>
              </a:rPr>
              <a:t>Coinvolti il Servizio biodiversità o altro Ente gestore del Sito Natura 2000 e l’Ente gestore dell’Area naturale protetta nazionale o regionale</a:t>
            </a:r>
          </a:p>
          <a:p>
            <a:pPr marL="0" indent="0" algn="just">
              <a:buNone/>
            </a:pPr>
            <a:r>
              <a:rPr lang="it-IT" altLang="it-IT" sz="2000" dirty="0">
                <a:latin typeface="Univers" panose="020B0603020202030204"/>
              </a:rPr>
              <a:t>Per Progetti, Interventi o Attività</a:t>
            </a:r>
          </a:p>
          <a:p>
            <a:pPr algn="just"/>
            <a:r>
              <a:rPr lang="it-IT" sz="2000" dirty="0">
                <a:latin typeface="Univers" panose="020B0603020202030204"/>
              </a:rPr>
              <a:t>Presentare la documentazione di progetto e lo Studio preliminare ambientale, o lo Studio di impatto ambientale, sono integrati con lo Studio di incidenza avente i contenuti di cui alla scheda 3 dell’Allegato B.</a:t>
            </a:r>
          </a:p>
          <a:p>
            <a:pPr algn="just"/>
            <a:r>
              <a:rPr lang="it-IT" sz="2000" dirty="0">
                <a:latin typeface="Univers" panose="020B0603020202030204"/>
              </a:rPr>
              <a:t>Coinvolti il Servizio biodiversità o altro Ente gestore del Sito Natura 2000 e l’Ente gestore dell’Area naturale protetta nazionale o regionale</a:t>
            </a:r>
          </a:p>
          <a:p>
            <a:pPr algn="just"/>
            <a:r>
              <a:rPr lang="it-IT" sz="2000" dirty="0">
                <a:latin typeface="Univers" panose="020B0603020202030204"/>
              </a:rPr>
              <a:t>60 giorni se non VIA</a:t>
            </a:r>
            <a:endParaRPr lang="it-IT" altLang="it-IT" sz="2000" dirty="0">
              <a:latin typeface="Univers" panose="020B0603020202030204"/>
            </a:endParaRPr>
          </a:p>
          <a:p>
            <a:pPr marL="0" indent="0" algn="just">
              <a:buNone/>
            </a:pPr>
            <a:endParaRPr lang="it-IT" altLang="it-IT" sz="2000" dirty="0">
              <a:latin typeface="Univers" panose="020B0603020202030204"/>
            </a:endParaRPr>
          </a:p>
        </p:txBody>
      </p:sp>
      <p:sp>
        <p:nvSpPr>
          <p:cNvPr id="2" name="Rettangolo 1"/>
          <p:cNvSpPr/>
          <p:nvPr/>
        </p:nvSpPr>
        <p:spPr>
          <a:xfrm>
            <a:off x="247953" y="5697329"/>
            <a:ext cx="10651067" cy="276999"/>
          </a:xfrm>
          <a:prstGeom prst="rect">
            <a:avLst/>
          </a:prstGeom>
        </p:spPr>
        <p:txBody>
          <a:bodyPr wrap="square">
            <a:spAutoFit/>
          </a:bodyPr>
          <a:lstStyle/>
          <a:p>
            <a:pPr algn="just"/>
            <a:r>
              <a:rPr lang="it-IT" sz="1200" dirty="0">
                <a:latin typeface="Univers" panose="020B0603020202030204"/>
              </a:rPr>
              <a:t>Valutazione soluzioni alternative in caso di esito negativo</a:t>
            </a:r>
          </a:p>
        </p:txBody>
      </p:sp>
      <p:sp>
        <p:nvSpPr>
          <p:cNvPr id="3" name="Rettangolo 4">
            <a:extLst>
              <a:ext uri="{FF2B5EF4-FFF2-40B4-BE49-F238E27FC236}">
                <a16:creationId xmlns:a16="http://schemas.microsoft.com/office/drawing/2014/main" id="{A4A05B58-D95E-A15B-56E5-7F58BA7D51E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4" name="Text Box 27">
            <a:extLst>
              <a:ext uri="{FF2B5EF4-FFF2-40B4-BE49-F238E27FC236}">
                <a16:creationId xmlns:a16="http://schemas.microsoft.com/office/drawing/2014/main" id="{3D5D1287-39F4-9A99-EBEE-A1B4476DDE68}"/>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3855043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additive="base">
                                        <p:cTn id="1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 calcmode="lin" valueType="num">
                                      <p:cBhvr additive="base">
                                        <p:cTn id="26"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additive="base">
                                        <p:cTn id="3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 calcmode="lin" valueType="num">
                                      <p:cBhvr additive="base">
                                        <p:cTn id="4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13">
                                            <p:txEl>
                                              <p:pRg st="7" end="7"/>
                                            </p:txEl>
                                          </p:spTgt>
                                        </p:tgtEl>
                                        <p:attrNameLst>
                                          <p:attrName>style.visibility</p:attrName>
                                        </p:attrNameLst>
                                      </p:cBhvr>
                                      <p:to>
                                        <p:strVal val="visible"/>
                                      </p:to>
                                    </p:set>
                                    <p:anim calcmode="lin" valueType="num">
                                      <p:cBhvr additive="base">
                                        <p:cTn id="46"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183092" y="1002300"/>
            <a:ext cx="2972858" cy="478157"/>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VINCA</a:t>
            </a:r>
            <a:endParaRPr lang="it-IT" sz="2667" dirty="0">
              <a:solidFill>
                <a:srgbClr val="0000FF"/>
              </a:solidFill>
              <a:latin typeface="Work Sans Medium"/>
              <a:cs typeface="Work Sans Medium"/>
            </a:endParaRPr>
          </a:p>
        </p:txBody>
      </p:sp>
      <p:sp>
        <p:nvSpPr>
          <p:cNvPr id="13" name="Rectangle 3"/>
          <p:cNvSpPr txBox="1">
            <a:spLocks noChangeArrowheads="1"/>
          </p:cNvSpPr>
          <p:nvPr/>
        </p:nvSpPr>
        <p:spPr>
          <a:xfrm>
            <a:off x="2185851" y="877547"/>
            <a:ext cx="10006149" cy="5102906"/>
          </a:xfrm>
          <a:prstGeom prst="rect">
            <a:avLst/>
          </a:prstGeom>
          <a:noFill/>
          <a:ln/>
        </p:spPr>
        <p:txBody>
          <a:bodyPr vert="horz" lIns="108856" tIns="54428" rIns="108856" bIns="54428" rtlCol="0">
            <a:noAutofit/>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indent="0" algn="just">
              <a:buNone/>
            </a:pPr>
            <a:r>
              <a:rPr lang="it-IT" sz="2000" b="1" dirty="0">
                <a:latin typeface="Univers" panose="020B0603020202030204"/>
              </a:rPr>
              <a:t>Procedimento di Valutazione d’Incidenza - Livello III</a:t>
            </a:r>
          </a:p>
          <a:p>
            <a:pPr algn="just"/>
            <a:r>
              <a:rPr lang="it-IT" sz="2000" dirty="0">
                <a:latin typeface="Univers" panose="020B0603020202030204"/>
              </a:rPr>
              <a:t>Nonostante le conclusioni negative della Valutazione appropriata sul Sito ed in mancanza di soluzioni alternative possibili.</a:t>
            </a:r>
          </a:p>
          <a:p>
            <a:pPr algn="just"/>
            <a:endParaRPr lang="it-IT" altLang="it-IT" sz="2000" dirty="0">
              <a:latin typeface="Univers" panose="020B0603020202030204"/>
            </a:endParaRPr>
          </a:p>
          <a:p>
            <a:pPr marL="0" indent="0" algn="just">
              <a:buNone/>
            </a:pPr>
            <a:r>
              <a:rPr lang="it-IT" sz="2000" i="1" dirty="0">
                <a:latin typeface="Univers" panose="020B0603020202030204"/>
              </a:rPr>
              <a:t>a) qualora non siano coinvolti né habitat né specie prioritari</a:t>
            </a:r>
          </a:p>
          <a:p>
            <a:pPr algn="just"/>
            <a:r>
              <a:rPr lang="it-IT" sz="2000" dirty="0">
                <a:latin typeface="Univers" panose="020B0603020202030204"/>
              </a:rPr>
              <a:t>il P/P/P/I/A può essere realizzato per motivi imperativi di rilevante interesse pubblico, inclusi motivi di natura sociale ed economica;</a:t>
            </a:r>
          </a:p>
          <a:p>
            <a:pPr algn="just"/>
            <a:endParaRPr lang="it-IT" sz="2000" dirty="0">
              <a:latin typeface="Univers" panose="020B0603020202030204"/>
            </a:endParaRPr>
          </a:p>
          <a:p>
            <a:pPr marL="0" indent="0" algn="just">
              <a:buNone/>
            </a:pPr>
            <a:r>
              <a:rPr lang="it-IT" sz="2000" i="1" dirty="0">
                <a:latin typeface="Univers" panose="020B0603020202030204"/>
              </a:rPr>
              <a:t>b) qualora siano coinvolti habitat o specie prioritari</a:t>
            </a:r>
          </a:p>
          <a:p>
            <a:pPr algn="just"/>
            <a:r>
              <a:rPr lang="it-IT" sz="2000" dirty="0">
                <a:latin typeface="Univers" panose="020B0603020202030204"/>
              </a:rPr>
              <a:t>il P/P/P/I/A può essere realizzato per motivi imperativi di rilevante interesse pubblico relativi:</a:t>
            </a:r>
          </a:p>
          <a:p>
            <a:pPr marL="0" indent="0" algn="just">
              <a:buNone/>
            </a:pPr>
            <a:r>
              <a:rPr lang="it-IT" sz="2000" i="1" dirty="0">
                <a:latin typeface="Univers" panose="020B0603020202030204"/>
              </a:rPr>
              <a:t>	b.1 </a:t>
            </a:r>
            <a:r>
              <a:rPr lang="it-IT" sz="2000" dirty="0">
                <a:latin typeface="Univers" panose="020B0603020202030204"/>
              </a:rPr>
              <a:t>ad esigenze connesse alla salute dell'uomo e alla sicurezza pubblica o ad esigenze di primaria importanza per l'ambiente;</a:t>
            </a:r>
          </a:p>
          <a:p>
            <a:pPr marL="0" indent="0" algn="just">
              <a:buNone/>
            </a:pPr>
            <a:r>
              <a:rPr lang="it-IT" sz="2000" i="1" dirty="0">
                <a:latin typeface="Univers" panose="020B0603020202030204"/>
              </a:rPr>
              <a:t>	b.2 </a:t>
            </a:r>
            <a:r>
              <a:rPr lang="it-IT" sz="2000" dirty="0">
                <a:latin typeface="Univers" panose="020B0603020202030204"/>
              </a:rPr>
              <a:t>ad altre esigenze diverse da quelle di cui al punto b1, previo parere della Commissione europea.</a:t>
            </a:r>
            <a:endParaRPr lang="it-IT" altLang="it-IT" sz="2000" dirty="0">
              <a:latin typeface="Univers" panose="020B0603020202030204"/>
            </a:endParaRPr>
          </a:p>
        </p:txBody>
      </p:sp>
      <p:sp>
        <p:nvSpPr>
          <p:cNvPr id="2" name="Rettangolo 4">
            <a:extLst>
              <a:ext uri="{FF2B5EF4-FFF2-40B4-BE49-F238E27FC236}">
                <a16:creationId xmlns:a16="http://schemas.microsoft.com/office/drawing/2014/main" id="{925CA553-CD71-96AA-CF42-16A807D3C00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F17418E0-C059-CC81-D21A-8EA2DA7AA429}"/>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172234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183092" y="993592"/>
            <a:ext cx="2972858" cy="521700"/>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La VINCA</a:t>
            </a:r>
            <a:endParaRPr lang="it-IT" sz="2667" dirty="0">
              <a:solidFill>
                <a:srgbClr val="0000FF"/>
              </a:solidFill>
              <a:latin typeface="Work Sans Medium"/>
              <a:cs typeface="Work Sans Medium"/>
            </a:endParaRPr>
          </a:p>
        </p:txBody>
      </p:sp>
      <p:sp>
        <p:nvSpPr>
          <p:cNvPr id="13" name="Rectangle 3"/>
          <p:cNvSpPr txBox="1">
            <a:spLocks noChangeArrowheads="1"/>
          </p:cNvSpPr>
          <p:nvPr/>
        </p:nvSpPr>
        <p:spPr>
          <a:xfrm>
            <a:off x="2081349" y="993592"/>
            <a:ext cx="9927559" cy="4881652"/>
          </a:xfrm>
          <a:prstGeom prst="rect">
            <a:avLst/>
          </a:prstGeom>
          <a:noFill/>
          <a:ln/>
        </p:spPr>
        <p:txBody>
          <a:bodyPr vert="horz" lIns="108856" tIns="54428" rIns="108856" bIns="54428" rtlCol="0">
            <a:noAutofit/>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indent="0" algn="just">
              <a:buNone/>
            </a:pPr>
            <a:r>
              <a:rPr lang="it-IT" sz="2000" b="1" dirty="0">
                <a:latin typeface="Univers" panose="020B0603020202030204"/>
              </a:rPr>
              <a:t>Procedimento di Valutazione d’Incidenza - Livello III</a:t>
            </a:r>
          </a:p>
          <a:p>
            <a:pPr algn="just"/>
            <a:r>
              <a:rPr lang="it-IT" sz="2000" dirty="0">
                <a:latin typeface="Univers" panose="020B0603020202030204"/>
              </a:rPr>
              <a:t>proponente fornisce la documentazione e le attestazioni necessarie relative agli IROPI (</a:t>
            </a:r>
            <a:r>
              <a:rPr lang="it-IT" sz="2000" i="1" dirty="0">
                <a:latin typeface="Univers" panose="020B0603020202030204"/>
              </a:rPr>
              <a:t>Imperative </a:t>
            </a:r>
            <a:r>
              <a:rPr lang="it-IT" sz="2000" i="1" dirty="0" err="1">
                <a:latin typeface="Univers" panose="020B0603020202030204"/>
              </a:rPr>
              <a:t>Reasons</a:t>
            </a:r>
            <a:r>
              <a:rPr lang="it-IT" sz="2000" i="1" dirty="0">
                <a:latin typeface="Univers" panose="020B0603020202030204"/>
              </a:rPr>
              <a:t> of </a:t>
            </a:r>
            <a:r>
              <a:rPr lang="it-IT" sz="2000" i="1" dirty="0" err="1">
                <a:latin typeface="Univers" panose="020B0603020202030204"/>
              </a:rPr>
              <a:t>Overriding</a:t>
            </a:r>
            <a:r>
              <a:rPr lang="it-IT" sz="2000" i="1" dirty="0">
                <a:latin typeface="Univers" panose="020B0603020202030204"/>
              </a:rPr>
              <a:t> Public </a:t>
            </a:r>
            <a:r>
              <a:rPr lang="it-IT" sz="2000" i="1" dirty="0" err="1">
                <a:latin typeface="Univers" panose="020B0603020202030204"/>
              </a:rPr>
              <a:t>Interest</a:t>
            </a:r>
            <a:r>
              <a:rPr lang="it-IT" sz="2000" i="1" dirty="0">
                <a:latin typeface="Univers" panose="020B0603020202030204"/>
              </a:rPr>
              <a:t>: motivi imperativi di rilevante interesse pubblico</a:t>
            </a:r>
            <a:r>
              <a:rPr lang="it-IT" sz="2000" dirty="0">
                <a:latin typeface="Univers" panose="020B0603020202030204"/>
              </a:rPr>
              <a:t>) inclusi motivi di natura sociale ed economica e propone le misure di compensazione. Il Servizio biodiversità, sentito l’Ente gestore del Sito, verifica quanto presentato e predispone la relazione in merito alla adeguatezza delle misure compensative.</a:t>
            </a:r>
          </a:p>
          <a:p>
            <a:pPr algn="just"/>
            <a:r>
              <a:rPr lang="it-IT" sz="2000" dirty="0">
                <a:latin typeface="Univers" panose="020B0603020202030204"/>
              </a:rPr>
              <a:t>Il Ministero dell’Ambiente e della Sicurezza Energetica verifica ed esamina la documentazione e procede, in caso di esito positivo, all'inoltro alla Commissione europea, oppure formula le proprie osservazioni anche rigettando la proposta entro un termine di 30 giorni. L’inoltro alla Commissione europea avviene per informazione nei casi di cui al punto a e al punto b.1 ovvero per la resa del parere nel caso di cui al punto b.2</a:t>
            </a:r>
          </a:p>
          <a:p>
            <a:pPr marL="0" indent="0" algn="just">
              <a:buNone/>
            </a:pPr>
            <a:endParaRPr lang="it-IT" sz="2000" i="1" dirty="0">
              <a:latin typeface="Univers" panose="020B0603020202030204"/>
            </a:endParaRPr>
          </a:p>
          <a:p>
            <a:pPr marL="0" indent="0" algn="just">
              <a:buNone/>
            </a:pPr>
            <a:endParaRPr lang="it-IT" sz="2000" i="1" dirty="0">
              <a:latin typeface="Univers" panose="020B0603020202030204"/>
            </a:endParaRPr>
          </a:p>
        </p:txBody>
      </p:sp>
      <p:sp>
        <p:nvSpPr>
          <p:cNvPr id="2" name="Rettangolo 4">
            <a:extLst>
              <a:ext uri="{FF2B5EF4-FFF2-40B4-BE49-F238E27FC236}">
                <a16:creationId xmlns:a16="http://schemas.microsoft.com/office/drawing/2014/main" id="{E360E348-47FC-C98D-EF61-67ABCCF81E5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3" name="Text Box 27">
            <a:extLst>
              <a:ext uri="{FF2B5EF4-FFF2-40B4-BE49-F238E27FC236}">
                <a16:creationId xmlns:a16="http://schemas.microsoft.com/office/drawing/2014/main" id="{E041A201-152A-037B-7A20-B3309B19CE8F}"/>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4212420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6F4976-C5F2-2480-D070-39D93A286995}"/>
              </a:ext>
            </a:extLst>
          </p:cNvPr>
          <p:cNvSpPr>
            <a:spLocks noGrp="1"/>
          </p:cNvSpPr>
          <p:nvPr>
            <p:ph type="title"/>
          </p:nvPr>
        </p:nvSpPr>
        <p:spPr>
          <a:xfrm>
            <a:off x="881743" y="1969770"/>
            <a:ext cx="10744200" cy="762000"/>
          </a:xfrm>
        </p:spPr>
        <p:txBody>
          <a:bodyPr/>
          <a:lstStyle/>
          <a:p>
            <a:pPr algn="ctr"/>
            <a:r>
              <a:rPr lang="it-IT" dirty="0"/>
              <a:t>Grazie per l’attenzione</a:t>
            </a:r>
          </a:p>
        </p:txBody>
      </p:sp>
      <p:sp>
        <p:nvSpPr>
          <p:cNvPr id="4" name="Segnaposto contenuto 3">
            <a:extLst>
              <a:ext uri="{FF2B5EF4-FFF2-40B4-BE49-F238E27FC236}">
                <a16:creationId xmlns:a16="http://schemas.microsoft.com/office/drawing/2014/main" id="{1114E787-D4D4-FB04-846E-21E2B836450C}"/>
              </a:ext>
            </a:extLst>
          </p:cNvPr>
          <p:cNvSpPr txBox="1">
            <a:spLocks noGrp="1"/>
          </p:cNvSpPr>
          <p:nvPr>
            <p:ph idx="1"/>
          </p:nvPr>
        </p:nvSpPr>
        <p:spPr>
          <a:xfrm>
            <a:off x="498566" y="3429000"/>
            <a:ext cx="10744200" cy="1862048"/>
          </a:xfrm>
          <a:prstGeom prst="rect">
            <a:avLst/>
          </a:prstGeom>
          <a:noFill/>
        </p:spPr>
        <p:txBody>
          <a:bodyPr wrap="square">
            <a:spAutoFit/>
          </a:bodyPr>
          <a:lstStyle/>
          <a:p>
            <a:pPr marL="0" indent="0">
              <a:buNone/>
            </a:pPr>
            <a:r>
              <a:rPr lang="it-IT" sz="2500" b="1" i="0" dirty="0">
                <a:solidFill>
                  <a:srgbClr val="000000"/>
                </a:solidFill>
                <a:effectLst/>
                <a:latin typeface="decimaregular"/>
              </a:rPr>
              <a:t>TRIESTE - Via Carducci, 6</a:t>
            </a:r>
          </a:p>
          <a:p>
            <a:pPr marL="0" indent="0">
              <a:buNone/>
            </a:pPr>
            <a:r>
              <a:rPr lang="it-IT" sz="2500" b="0" i="0" dirty="0">
                <a:solidFill>
                  <a:srgbClr val="333333"/>
                </a:solidFill>
                <a:effectLst/>
                <a:latin typeface="decimaregular"/>
              </a:rPr>
              <a:t>Tel       </a:t>
            </a:r>
            <a:r>
              <a:rPr lang="it-IT" sz="2500" b="1" i="0" dirty="0">
                <a:solidFill>
                  <a:srgbClr val="000000"/>
                </a:solidFill>
                <a:effectLst/>
                <a:latin typeface="decimaregular"/>
              </a:rPr>
              <a:t>0403774968</a:t>
            </a:r>
          </a:p>
          <a:p>
            <a:pPr marL="0" indent="0">
              <a:buNone/>
            </a:pPr>
            <a:r>
              <a:rPr lang="it-IT" sz="2500" dirty="0">
                <a:solidFill>
                  <a:srgbClr val="333333"/>
                </a:solidFill>
                <a:latin typeface="decimaregular"/>
              </a:rPr>
              <a:t>e-mail </a:t>
            </a:r>
            <a:r>
              <a:rPr lang="it-IT" sz="2500" b="1" i="0" u="none" strike="noStrike" dirty="0">
                <a:effectLst/>
                <a:latin typeface="decimaregular"/>
                <a:hlinkClick r:id="rId2">
                  <a:extLst>
                    <a:ext uri="{A12FA001-AC4F-418D-AE19-62706E023703}">
                      <ahyp:hlinkClr xmlns:ahyp="http://schemas.microsoft.com/office/drawing/2018/hyperlinkcolor" val="tx"/>
                    </a:ext>
                  </a:extLst>
                </a:hlinkClick>
              </a:rPr>
              <a:t>valutazioneambiente@regione.fvg.it</a:t>
            </a:r>
            <a:endParaRPr lang="it-IT" sz="2500" b="1" i="0" u="none" strike="noStrike" dirty="0">
              <a:effectLst/>
              <a:latin typeface="decimaregular"/>
            </a:endParaRPr>
          </a:p>
          <a:p>
            <a:pPr marL="0" indent="0">
              <a:buNone/>
            </a:pPr>
            <a:r>
              <a:rPr lang="it-IT" sz="2500" b="0" i="0" dirty="0" err="1">
                <a:solidFill>
                  <a:srgbClr val="333333"/>
                </a:solidFill>
                <a:effectLst/>
                <a:latin typeface="decimaregular"/>
              </a:rPr>
              <a:t>pec</a:t>
            </a:r>
            <a:r>
              <a:rPr lang="it-IT" sz="2500" b="0" i="0" dirty="0">
                <a:solidFill>
                  <a:srgbClr val="333333"/>
                </a:solidFill>
                <a:effectLst/>
                <a:latin typeface="decimaregular"/>
              </a:rPr>
              <a:t>      </a:t>
            </a:r>
            <a:r>
              <a:rPr lang="it-IT" sz="2500" b="1" dirty="0">
                <a:latin typeface="decimaregular"/>
                <a:hlinkClick r:id="rId3">
                  <a:extLst>
                    <a:ext uri="{A12FA001-AC4F-418D-AE19-62706E023703}">
                      <ahyp:hlinkClr xmlns:ahyp="http://schemas.microsoft.com/office/drawing/2018/hyperlinkcolor" val="tx"/>
                    </a:ext>
                  </a:extLst>
                </a:hlinkClick>
              </a:rPr>
              <a:t>ambiente@certregione.fvg.it</a:t>
            </a:r>
            <a:endParaRPr lang="it-IT" sz="2500" b="1" dirty="0">
              <a:latin typeface="decimaregular"/>
            </a:endParaRPr>
          </a:p>
        </p:txBody>
      </p:sp>
      <p:sp>
        <p:nvSpPr>
          <p:cNvPr id="5" name="Text Box 27">
            <a:extLst>
              <a:ext uri="{FF2B5EF4-FFF2-40B4-BE49-F238E27FC236}">
                <a16:creationId xmlns:a16="http://schemas.microsoft.com/office/drawing/2014/main" id="{06329C9B-3170-5B33-4EEB-B301785404C5}"/>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3" name="Rettangolo 4">
            <a:extLst>
              <a:ext uri="{FF2B5EF4-FFF2-40B4-BE49-F238E27FC236}">
                <a16:creationId xmlns:a16="http://schemas.microsoft.com/office/drawing/2014/main" id="{82A19899-C97F-5986-6CA3-AB1AD2589135}"/>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2189215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7" name="CasellaDiTesto 6">
            <a:extLst>
              <a:ext uri="{FF2B5EF4-FFF2-40B4-BE49-F238E27FC236}">
                <a16:creationId xmlns:a16="http://schemas.microsoft.com/office/drawing/2014/main" id="{AC56DE50-C8EA-8A9C-E201-DEE8A02633DC}"/>
              </a:ext>
            </a:extLst>
          </p:cNvPr>
          <p:cNvSpPr txBox="1"/>
          <p:nvPr/>
        </p:nvSpPr>
        <p:spPr>
          <a:xfrm>
            <a:off x="118472" y="1140825"/>
            <a:ext cx="11786145" cy="4524315"/>
          </a:xfrm>
          <a:prstGeom prst="rect">
            <a:avLst/>
          </a:prstGeom>
          <a:noFill/>
        </p:spPr>
        <p:txBody>
          <a:bodyPr wrap="square">
            <a:spAutoFit/>
          </a:bodyPr>
          <a:lstStyle/>
          <a:p>
            <a:pPr marL="357188" indent="-357188" algn="just">
              <a:tabLst>
                <a:tab pos="357188" algn="l"/>
              </a:tabLst>
            </a:pPr>
            <a:r>
              <a:rPr lang="it-IT" b="0" i="0" dirty="0">
                <a:effectLst/>
                <a:latin typeface="decimaregular"/>
              </a:rPr>
              <a:t>Il Servizio valutazioni ambientali:</a:t>
            </a:r>
          </a:p>
          <a:p>
            <a:pPr marL="357188" indent="-357188" algn="just">
              <a:buAutoNum type="alphaLcParenR"/>
              <a:tabLst>
                <a:tab pos="357188" algn="l"/>
              </a:tabLst>
            </a:pPr>
            <a:r>
              <a:rPr lang="it-IT" b="0" i="0" dirty="0">
                <a:effectLst/>
                <a:latin typeface="decimaregular"/>
              </a:rPr>
              <a:t>provvede all’istruttoria delle procedure concernenti la valutazione di impatto ambientale (VIA) e la verifica di assoggettabilità alla VIA (screening di VIA), di competenza regionale, nonché all’adozione delle misure amministrative e tecniche, ritenute necessarie a seguito dell’accertamento, da parte degli organi competenti, di violazioni dei provvedimenti di valutazione ambientale;</a:t>
            </a:r>
          </a:p>
          <a:p>
            <a:pPr marL="357188" indent="-357188" algn="just">
              <a:buAutoNum type="alphaLcParenR"/>
              <a:tabLst>
                <a:tab pos="357188" algn="l"/>
              </a:tabLst>
            </a:pPr>
            <a:r>
              <a:rPr lang="it-IT" b="0" i="0" dirty="0">
                <a:effectLst/>
                <a:latin typeface="decimaregular"/>
              </a:rPr>
              <a:t>provvede, in attuazione della normativa vigente, alla soluzione di quesiti concernenti la sottoposizione di progetti e di opere alle procedure di VIA o di screening di VIA, nonché alla verifica di assoggettabilità a screening di VIA delle varianti di progetti o di opere esistenti;</a:t>
            </a:r>
          </a:p>
          <a:p>
            <a:pPr marL="357188" indent="-357188" algn="just">
              <a:buAutoNum type="alphaLcParenR"/>
              <a:tabLst>
                <a:tab pos="357188" algn="l"/>
              </a:tabLst>
            </a:pPr>
            <a:r>
              <a:rPr lang="it-IT" b="0" i="0" dirty="0">
                <a:effectLst/>
                <a:latin typeface="decimaregular"/>
              </a:rPr>
              <a:t>partecipa alle procedure concernenti le valutazioni di impatto ambientale di progetti di competenza statale, curando l’istruttoria finalizzata all’espressione del parere regionale, fornendo il supporto tecnico al rappresentante regionale nella Commissione VIA statale e curando i rapporti con il Ministero competente;</a:t>
            </a:r>
          </a:p>
          <a:p>
            <a:pPr marL="357188" indent="-357188" algn="just">
              <a:buAutoNum type="alphaLcParenR"/>
              <a:tabLst>
                <a:tab pos="357188" algn="l"/>
              </a:tabLst>
            </a:pPr>
            <a:r>
              <a:rPr lang="it-IT" b="0" i="0" dirty="0">
                <a:effectLst/>
                <a:latin typeface="decimaregular"/>
              </a:rPr>
              <a:t>provvede all’istruttoria delle procedure di verifica di significatività e di valutazione di incidenza di piani e progetti che interessano i siti della Rete Natura 2000 in collaborazione con la struttura regionale competente alla gestione della Rete Natura 2000;</a:t>
            </a:r>
          </a:p>
          <a:p>
            <a:pPr marL="357188" indent="-357188" algn="just">
              <a:buAutoNum type="alphaLcParenR"/>
              <a:tabLst>
                <a:tab pos="357188" algn="l"/>
              </a:tabLst>
            </a:pPr>
            <a:r>
              <a:rPr lang="it-IT" b="0" i="0" dirty="0">
                <a:effectLst/>
                <a:latin typeface="decimaregular"/>
              </a:rPr>
              <a:t>fornisce il supporto amministrativo e tecnico all’autorità regionale competente ad esprimere il parere motivato nei processi di valutazione ambientale strategica (VAS) concernenti i piani e i programmi di competenza regionale;</a:t>
            </a:r>
            <a:endParaRPr lang="it-IT" dirty="0"/>
          </a:p>
        </p:txBody>
      </p:sp>
      <p:sp>
        <p:nvSpPr>
          <p:cNvPr id="3" name="Rettangolo 4">
            <a:extLst>
              <a:ext uri="{FF2B5EF4-FFF2-40B4-BE49-F238E27FC236}">
                <a16:creationId xmlns:a16="http://schemas.microsoft.com/office/drawing/2014/main" id="{DD32A3E4-FCF8-07B7-AC58-EA3B74D02A5F}"/>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732167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61B3367-CA85-74DB-E612-3354CFF56BEC}"/>
              </a:ext>
            </a:extLst>
          </p:cNvPr>
          <p:cNvSpPr txBox="1"/>
          <p:nvPr/>
        </p:nvSpPr>
        <p:spPr>
          <a:xfrm>
            <a:off x="391886" y="992777"/>
            <a:ext cx="11408228" cy="4801314"/>
          </a:xfrm>
          <a:prstGeom prst="rect">
            <a:avLst/>
          </a:prstGeom>
          <a:noFill/>
        </p:spPr>
        <p:txBody>
          <a:bodyPr wrap="square">
            <a:spAutoFit/>
          </a:bodyPr>
          <a:lstStyle/>
          <a:p>
            <a:pPr marL="357188" indent="-357188" algn="just">
              <a:tabLst>
                <a:tab pos="357188" algn="l"/>
              </a:tabLst>
            </a:pPr>
            <a:r>
              <a:rPr lang="it-IT" b="0" i="0" dirty="0">
                <a:effectLst/>
                <a:latin typeface="decimaregular"/>
              </a:rPr>
              <a:t>f) esprime, in qualità di soggetto competente in materia ambientale, il parere nei processi di VAS</a:t>
            </a:r>
            <a:br>
              <a:rPr lang="it-IT" dirty="0"/>
            </a:br>
            <a:r>
              <a:rPr lang="it-IT" b="0" i="0" dirty="0">
                <a:effectLst/>
                <a:latin typeface="decimaregular"/>
              </a:rPr>
              <a:t>concernenti i piani di competenza comunale e degli enti pubblici regionali nonché nei processi di VAS interregionali e transfrontalieri;</a:t>
            </a:r>
          </a:p>
          <a:p>
            <a:pPr marL="357188" indent="-357188" algn="just">
              <a:buAutoNum type="alphaLcParenR" startAt="7"/>
              <a:tabLst>
                <a:tab pos="357188" algn="l"/>
              </a:tabLst>
            </a:pPr>
            <a:r>
              <a:rPr lang="it-IT" b="0" i="0" dirty="0">
                <a:effectLst/>
                <a:latin typeface="decimaregular"/>
              </a:rPr>
              <a:t>predispone le linee guida per l’individuazione della disciplina e della metodologia nei processi di VAS concernenti i piani e i programmi di competenza regionale e degli enti pubblici regionali;</a:t>
            </a:r>
          </a:p>
          <a:p>
            <a:pPr marL="357188" indent="-357188" algn="just">
              <a:buAutoNum type="alphaLcParenR" startAt="7"/>
              <a:tabLst>
                <a:tab pos="357188" algn="l"/>
              </a:tabLst>
            </a:pPr>
            <a:r>
              <a:rPr lang="it-IT" dirty="0">
                <a:latin typeface="decimaregular"/>
              </a:rPr>
              <a:t>c</a:t>
            </a:r>
            <a:r>
              <a:rPr lang="it-IT" b="0" i="0" dirty="0">
                <a:effectLst/>
                <a:latin typeface="decimaregular"/>
              </a:rPr>
              <a:t>ollabora con il competente Ministero per il monitoraggio sull’applicazione della VAS nel territorio regionale;</a:t>
            </a:r>
            <a:br>
              <a:rPr lang="it-IT" dirty="0"/>
            </a:br>
            <a:r>
              <a:rPr lang="it-IT" b="0" i="0" dirty="0">
                <a:effectLst/>
                <a:latin typeface="decimaregular"/>
              </a:rPr>
              <a:t>i) fornisce consulenza su richiesta dei soggetti proponenti coordinando i soggetti competenti in materia ambientale, ai fini della predisposizione della documentazione allegata alle istanze dei procedimenti di propria competenza, indicando informazioni e metodologie;</a:t>
            </a:r>
          </a:p>
          <a:p>
            <a:pPr marL="357188" indent="-357188" algn="just">
              <a:buAutoNum type="alphaLcParenR" startAt="7"/>
              <a:tabLst>
                <a:tab pos="357188" algn="l"/>
              </a:tabLst>
            </a:pPr>
            <a:r>
              <a:rPr lang="it-IT" b="0" i="0" dirty="0">
                <a:effectLst/>
                <a:latin typeface="decimaregular"/>
              </a:rPr>
              <a:t>supporta la gestione del contenzioso giurisdizionale amministrativo relativo agli atti di propria</a:t>
            </a:r>
            <a:br>
              <a:rPr lang="it-IT" dirty="0"/>
            </a:br>
            <a:r>
              <a:rPr lang="it-IT" b="0" i="0" dirty="0">
                <a:effectLst/>
                <a:latin typeface="decimaregular"/>
              </a:rPr>
              <a:t>competenza, provvedendo alla redazione di relazioni in fatto e in diritto sui motivi di gravame;</a:t>
            </a:r>
          </a:p>
          <a:p>
            <a:pPr marL="357188" indent="-357188" algn="just">
              <a:buAutoNum type="alphaLcParenR" startAt="7"/>
              <a:tabLst>
                <a:tab pos="357188" algn="l"/>
              </a:tabLst>
            </a:pPr>
            <a:r>
              <a:rPr lang="it-IT" b="0" i="0" dirty="0">
                <a:effectLst/>
                <a:latin typeface="decimaregular"/>
              </a:rPr>
              <a:t>collabora con gli enti competenti alla definizione di documenti tecnici e di linee guida, aventi rilevanza ambientale;</a:t>
            </a:r>
          </a:p>
          <a:p>
            <a:pPr marL="357188" indent="-357188" algn="just">
              <a:buAutoNum type="alphaLcParenR" startAt="7"/>
              <a:tabLst>
                <a:tab pos="357188" algn="l"/>
              </a:tabLst>
            </a:pPr>
            <a:r>
              <a:rPr lang="it-IT" b="0" i="0" dirty="0">
                <a:effectLst/>
                <a:latin typeface="decimaregular"/>
              </a:rPr>
              <a:t>cura la raccolta, la tenuta e l’elaborazione dei dati informativi relativi alle procedure di valutazione ambientale, di verifica di assoggettabilità alla valutazione di impatto ambientale e di valutazione di incidenza, provvedendo alla loro pubblicazione sul sito web della Regione;</a:t>
            </a:r>
          </a:p>
          <a:p>
            <a:pPr marL="357188" indent="-357188" algn="just">
              <a:buAutoNum type="alphaLcParenR" startAt="7"/>
              <a:tabLst>
                <a:tab pos="357188" algn="l"/>
              </a:tabLst>
            </a:pPr>
            <a:r>
              <a:rPr lang="it-IT" b="0" i="0" dirty="0">
                <a:effectLst/>
                <a:latin typeface="decimaregular"/>
              </a:rPr>
              <a:t>cura lo sviluppo e la messa a disposizione di strumenti informatici e cartografici per l’analisi e la valutazione ambientale anche in collaborazione con ISPRA, ARPA FVG e altre strutture scientifiche.</a:t>
            </a:r>
            <a:endParaRPr lang="it-IT" dirty="0"/>
          </a:p>
        </p:txBody>
      </p:sp>
      <p:sp>
        <p:nvSpPr>
          <p:cNvPr id="2" name="Text Box 27">
            <a:extLst>
              <a:ext uri="{FF2B5EF4-FFF2-40B4-BE49-F238E27FC236}">
                <a16:creationId xmlns:a16="http://schemas.microsoft.com/office/drawing/2014/main" id="{85BEC5BB-CD72-1DED-FEB3-E2B763C6D56B}"/>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3" name="Rettangolo 4">
            <a:extLst>
              <a:ext uri="{FF2B5EF4-FFF2-40B4-BE49-F238E27FC236}">
                <a16:creationId xmlns:a16="http://schemas.microsoft.com/office/drawing/2014/main" id="{56E6F680-1D6A-8C5D-D416-F3AE515ABFBD}"/>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25257802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86A37-9C23-FA29-1154-A7E7C6F4115B}"/>
              </a:ext>
            </a:extLst>
          </p:cNvPr>
          <p:cNvSpPr>
            <a:spLocks noGrp="1"/>
          </p:cNvSpPr>
          <p:nvPr>
            <p:ph type="title"/>
          </p:nvPr>
        </p:nvSpPr>
        <p:spPr>
          <a:xfrm>
            <a:off x="533400" y="990600"/>
            <a:ext cx="11075126" cy="498566"/>
          </a:xfrm>
        </p:spPr>
        <p:txBody>
          <a:bodyPr/>
          <a:lstStyle/>
          <a:p>
            <a:r>
              <a:rPr lang="it-IT" sz="2400" u="sng" kern="1200" dirty="0">
                <a:solidFill>
                  <a:schemeClr val="tx1"/>
                </a:solidFill>
                <a:latin typeface="Calibri"/>
              </a:rPr>
              <a:t>Competenze della PO coordinamento dei procedimenti di VIA di </a:t>
            </a:r>
            <a:r>
              <a:rPr kumimoji="0" lang="it-IT" sz="2400" i="0" u="sng" strike="noStrike" kern="1200" cap="none" spc="0" normalizeH="0" baseline="0" noProof="0" dirty="0">
                <a:ln>
                  <a:noFill/>
                </a:ln>
                <a:solidFill>
                  <a:schemeClr val="tx1"/>
                </a:solidFill>
                <a:effectLst/>
                <a:uLnTx/>
                <a:uFillTx/>
                <a:latin typeface="Calibri"/>
              </a:rPr>
              <a:t>competenza statale</a:t>
            </a:r>
            <a:endParaRPr lang="it-IT" u="sng" dirty="0">
              <a:solidFill>
                <a:schemeClr val="tx1"/>
              </a:solidFill>
            </a:endParaRPr>
          </a:p>
        </p:txBody>
      </p:sp>
      <p:sp>
        <p:nvSpPr>
          <p:cNvPr id="3" name="Segnaposto contenuto 2">
            <a:extLst>
              <a:ext uri="{FF2B5EF4-FFF2-40B4-BE49-F238E27FC236}">
                <a16:creationId xmlns:a16="http://schemas.microsoft.com/office/drawing/2014/main" id="{FF589187-06A8-CE90-0245-E9530768F30A}"/>
              </a:ext>
            </a:extLst>
          </p:cNvPr>
          <p:cNvSpPr>
            <a:spLocks noGrp="1"/>
          </p:cNvSpPr>
          <p:nvPr>
            <p:ph idx="1"/>
          </p:nvPr>
        </p:nvSpPr>
        <p:spPr>
          <a:xfrm>
            <a:off x="533400" y="1752599"/>
            <a:ext cx="10744200" cy="3986349"/>
          </a:xfrm>
        </p:spPr>
        <p:txBody>
          <a:bodyPr/>
          <a:lstStyle/>
          <a:p>
            <a:pPr marL="357188" indent="-357188" algn="just">
              <a:buNone/>
              <a:tabLst>
                <a:tab pos="357188" algn="l"/>
              </a:tabLst>
            </a:pPr>
            <a:r>
              <a:rPr lang="it-IT" b="0" i="0" dirty="0">
                <a:solidFill>
                  <a:srgbClr val="333333"/>
                </a:solidFill>
                <a:effectLst/>
                <a:latin typeface="decimaregular"/>
              </a:rPr>
              <a:t>- 	</a:t>
            </a:r>
            <a:r>
              <a:rPr lang="it-IT" sz="2400" b="0" i="0" dirty="0">
                <a:effectLst/>
                <a:latin typeface="decimaregular"/>
              </a:rPr>
              <a:t>Coordina le attività per la partecipazione della Regione ai procedimenti di valutazione ambientale - valutazione di Impatto Ambientale/VIA e screening di VIA -di competenza statale;</a:t>
            </a:r>
          </a:p>
          <a:p>
            <a:pPr marL="357188" indent="-357188" algn="just">
              <a:buNone/>
              <a:tabLst>
                <a:tab pos="357188" algn="l"/>
              </a:tabLst>
            </a:pPr>
            <a:r>
              <a:rPr lang="it-IT" sz="2400" b="0" i="0" dirty="0">
                <a:effectLst/>
                <a:latin typeface="decimaregular"/>
              </a:rPr>
              <a:t>- 	Sovrintende e gestisce tutta l'attività istruttoria finalizzata all'espressione del parere regionale nell'ambito dei procedimenti di valutazione ambientale di competenza statale;</a:t>
            </a:r>
          </a:p>
          <a:p>
            <a:pPr marL="357188" indent="-357188" algn="just">
              <a:buNone/>
              <a:tabLst>
                <a:tab pos="357188" algn="l"/>
              </a:tabLst>
            </a:pPr>
            <a:r>
              <a:rPr lang="it-IT" sz="2400" b="0" i="0" dirty="0">
                <a:effectLst/>
                <a:latin typeface="decimaregular"/>
              </a:rPr>
              <a:t>- 	Predispone la proposta di deliberazione di Giunta Regionale prevista dall'art. 3 comma 3 della LR 43/1990 ovvero gli atti per l'espressione del parere regionale nell'ambito dei procedimenti di valutazione ambientale statale;</a:t>
            </a:r>
          </a:p>
          <a:p>
            <a:pPr marL="357188" indent="-357188" algn="just">
              <a:buNone/>
              <a:tabLst>
                <a:tab pos="357188" algn="l"/>
              </a:tabLst>
            </a:pPr>
            <a:r>
              <a:rPr lang="it-IT" sz="2400" b="0" i="0" dirty="0">
                <a:effectLst/>
                <a:latin typeface="decimaregular"/>
              </a:rPr>
              <a:t>- 	Promuove e mantiene i rapporti con la Commissione VIA- VAS ministeriale;</a:t>
            </a:r>
            <a:br>
              <a:rPr lang="it-IT" sz="2400" b="0" i="0" dirty="0">
                <a:effectLst/>
                <a:latin typeface="decimaregular"/>
              </a:rPr>
            </a:br>
            <a:endParaRPr lang="it-IT" sz="2400" dirty="0"/>
          </a:p>
        </p:txBody>
      </p:sp>
      <p:sp>
        <p:nvSpPr>
          <p:cNvPr id="4" name="Text Box 27">
            <a:extLst>
              <a:ext uri="{FF2B5EF4-FFF2-40B4-BE49-F238E27FC236}">
                <a16:creationId xmlns:a16="http://schemas.microsoft.com/office/drawing/2014/main" id="{6C6F0B68-9F35-4874-AAEA-22BDC48065FD}"/>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5" name="Rettangolo 4">
            <a:extLst>
              <a:ext uri="{FF2B5EF4-FFF2-40B4-BE49-F238E27FC236}">
                <a16:creationId xmlns:a16="http://schemas.microsoft.com/office/drawing/2014/main" id="{F12C5723-91EA-26D5-51CE-A343FBCD089E}"/>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41187332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71B6A3-5C13-FBB9-7D19-23B26F1CD09E}"/>
              </a:ext>
            </a:extLst>
          </p:cNvPr>
          <p:cNvSpPr>
            <a:spLocks noGrp="1"/>
          </p:cNvSpPr>
          <p:nvPr>
            <p:ph idx="1"/>
          </p:nvPr>
        </p:nvSpPr>
        <p:spPr>
          <a:xfrm>
            <a:off x="515983" y="1023256"/>
            <a:ext cx="10744200" cy="4619897"/>
          </a:xfrm>
        </p:spPr>
        <p:txBody>
          <a:bodyPr/>
          <a:lstStyle/>
          <a:p>
            <a:pPr marL="357188" indent="-357188" algn="just">
              <a:buNone/>
              <a:tabLst>
                <a:tab pos="357188" algn="l"/>
              </a:tabLst>
            </a:pPr>
            <a:r>
              <a:rPr lang="it-IT" b="0" i="0" dirty="0">
                <a:solidFill>
                  <a:srgbClr val="333333"/>
                </a:solidFill>
                <a:effectLst/>
                <a:latin typeface="decimaregular"/>
              </a:rPr>
              <a:t>- 	</a:t>
            </a:r>
            <a:r>
              <a:rPr lang="it-IT" sz="2400" dirty="0">
                <a:latin typeface="decimaregular"/>
              </a:rPr>
              <a:t>Cura le attività di supporto tecnico e amministrativo alla Commissione VIA- VAS ministeriale in relazione ai progetti di interesse regionale;</a:t>
            </a:r>
          </a:p>
          <a:p>
            <a:pPr marL="357188" indent="-357188" algn="just">
              <a:buNone/>
              <a:tabLst>
                <a:tab pos="357188" algn="l"/>
              </a:tabLst>
            </a:pPr>
            <a:r>
              <a:rPr lang="it-IT" sz="2400" dirty="0">
                <a:latin typeface="decimaregular"/>
              </a:rPr>
              <a:t>- 	Supporta l'attività del rappresentante della Regione FVG nell'ambito delle riunioni della Commissione VIA-VAS concernente, in particolare, la stesura delle relazioni tecniche istruttorie ministeriali e i compiti assegnati al gruppo istruttore ministeriale, coerentemente con quanto stabilito dal DM GAB/DEC/150/07 e DM 342/2017, Qualora nominato dalla Giunta Regionale quale Commissario VIA provvede a svolgere direttamente le predette attività;</a:t>
            </a:r>
          </a:p>
          <a:p>
            <a:pPr marL="357188" indent="-357188" algn="just">
              <a:buNone/>
              <a:tabLst>
                <a:tab pos="357188" algn="l"/>
              </a:tabLst>
            </a:pPr>
            <a:r>
              <a:rPr lang="it-IT" sz="2400" dirty="0">
                <a:latin typeface="decimaregular"/>
              </a:rPr>
              <a:t>- 	Coordina l'attività di verifica di ottemperanza delle condizioni ambientali dei provvedimenti di valutazione ambientale statale assegnate alla Regione e predispone le comunicazioni degli esiti delle verifiche al Ministero dell'ambiente;</a:t>
            </a:r>
            <a:br>
              <a:rPr lang="it-IT" sz="2400" dirty="0">
                <a:latin typeface="decimaregular"/>
              </a:rPr>
            </a:br>
            <a:endParaRPr lang="it-IT" sz="2400" dirty="0">
              <a:latin typeface="decimaregular"/>
            </a:endParaRPr>
          </a:p>
        </p:txBody>
      </p:sp>
      <p:sp>
        <p:nvSpPr>
          <p:cNvPr id="4" name="Text Box 27">
            <a:extLst>
              <a:ext uri="{FF2B5EF4-FFF2-40B4-BE49-F238E27FC236}">
                <a16:creationId xmlns:a16="http://schemas.microsoft.com/office/drawing/2014/main" id="{C8CCC71C-422D-4568-0AD5-DA07734B74A1}"/>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5" name="Rettangolo 4">
            <a:extLst>
              <a:ext uri="{FF2B5EF4-FFF2-40B4-BE49-F238E27FC236}">
                <a16:creationId xmlns:a16="http://schemas.microsoft.com/office/drawing/2014/main" id="{0AA4DE79-5AB4-4D0C-8353-84FA503A4E71}"/>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26633508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3166622-54C0-5167-E85A-85DBD49F755D}"/>
              </a:ext>
            </a:extLst>
          </p:cNvPr>
          <p:cNvSpPr>
            <a:spLocks noGrp="1"/>
          </p:cNvSpPr>
          <p:nvPr>
            <p:ph idx="1"/>
          </p:nvPr>
        </p:nvSpPr>
        <p:spPr>
          <a:xfrm>
            <a:off x="723900" y="1084216"/>
            <a:ext cx="10744200" cy="4794069"/>
          </a:xfrm>
        </p:spPr>
        <p:txBody>
          <a:bodyPr/>
          <a:lstStyle/>
          <a:p>
            <a:pPr marL="357188" indent="-357188" algn="just">
              <a:buNone/>
              <a:tabLst>
                <a:tab pos="357188" algn="l"/>
              </a:tabLst>
            </a:pPr>
            <a:r>
              <a:rPr lang="it-IT" sz="2400" dirty="0">
                <a:latin typeface="decimaregular"/>
              </a:rPr>
              <a:t>- 	Cura i report per l'aggiornamento dei procedimenti in corso di valutazione ambientale statale per il Presidente della Regione e l'Assessore all'ambiente;</a:t>
            </a:r>
          </a:p>
          <a:p>
            <a:pPr marL="357188" indent="-357188" algn="just">
              <a:buNone/>
              <a:tabLst>
                <a:tab pos="357188" algn="l"/>
              </a:tabLst>
            </a:pPr>
            <a:r>
              <a:rPr lang="it-IT" sz="2400" dirty="0">
                <a:latin typeface="decimaregular"/>
              </a:rPr>
              <a:t>- 	Coordina l'attività di supporto tecnico necessario all'Assessorato competente inerente i procedimenti di valutazione ambientale statale;</a:t>
            </a:r>
          </a:p>
          <a:p>
            <a:pPr marL="357188" indent="-357188" algn="just">
              <a:buNone/>
              <a:tabLst>
                <a:tab pos="357188" algn="l"/>
              </a:tabLst>
            </a:pPr>
            <a:endParaRPr lang="it-IT" sz="2400" dirty="0">
              <a:latin typeface="decimaregular"/>
            </a:endParaRPr>
          </a:p>
          <a:p>
            <a:pPr marL="357188" indent="-357188" algn="just">
              <a:buNone/>
              <a:tabLst>
                <a:tab pos="357188" algn="l"/>
              </a:tabLst>
            </a:pPr>
            <a:endParaRPr lang="it-IT" sz="2400" dirty="0">
              <a:latin typeface="decimaregular"/>
            </a:endParaRPr>
          </a:p>
          <a:p>
            <a:pPr marL="357188" indent="-357188" algn="just">
              <a:buNone/>
              <a:tabLst>
                <a:tab pos="357188" algn="l"/>
              </a:tabLst>
            </a:pPr>
            <a:r>
              <a:rPr lang="it-IT" sz="2400" dirty="0">
                <a:latin typeface="decimaregular"/>
              </a:rPr>
              <a:t>	La posizione comporta la delega di funzioni dirigenziali per: sottoscrizione proposta di deliberazione di Giunta regionale prevista dall'art. 3 comma 3 della LR 43/1990, sottoscrizione atti istruttori connessi alle procedure di valutazione di impatto ambientale statale ovvero degli atti per l'espressione del parere regionale.</a:t>
            </a:r>
          </a:p>
          <a:p>
            <a:endParaRPr lang="it-IT" dirty="0"/>
          </a:p>
        </p:txBody>
      </p:sp>
      <p:sp>
        <p:nvSpPr>
          <p:cNvPr id="4" name="Text Box 27">
            <a:extLst>
              <a:ext uri="{FF2B5EF4-FFF2-40B4-BE49-F238E27FC236}">
                <a16:creationId xmlns:a16="http://schemas.microsoft.com/office/drawing/2014/main" id="{78F21D24-AECB-32DE-8D3D-05B5DA1C2407}"/>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5" name="Rettangolo 4">
            <a:extLst>
              <a:ext uri="{FF2B5EF4-FFF2-40B4-BE49-F238E27FC236}">
                <a16:creationId xmlns:a16="http://schemas.microsoft.com/office/drawing/2014/main" id="{15EA7C01-11C4-2476-ECF0-A1832402FBA0}"/>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38028598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F4C04C-E118-C3AE-DFFC-DD0913B2375C}"/>
              </a:ext>
            </a:extLst>
          </p:cNvPr>
          <p:cNvSpPr>
            <a:spLocks noGrp="1"/>
          </p:cNvSpPr>
          <p:nvPr>
            <p:ph type="title"/>
          </p:nvPr>
        </p:nvSpPr>
        <p:spPr>
          <a:xfrm>
            <a:off x="723900" y="1280160"/>
            <a:ext cx="10744200" cy="716279"/>
          </a:xfrm>
        </p:spPr>
        <p:txBody>
          <a:bodyPr/>
          <a:lstStyle/>
          <a:p>
            <a:pPr algn="just"/>
            <a:r>
              <a:rPr lang="it-IT" sz="2500" i="0" u="sng" dirty="0">
                <a:solidFill>
                  <a:schemeClr val="tx1"/>
                </a:solidFill>
                <a:effectLst/>
                <a:latin typeface="decima_uniRegular"/>
              </a:rPr>
              <a:t>Struttura stabile di supporto alle </a:t>
            </a:r>
            <a:r>
              <a:rPr lang="it-IT" sz="2500" u="sng" dirty="0">
                <a:solidFill>
                  <a:schemeClr val="tx1"/>
                </a:solidFill>
                <a:latin typeface="decima_uniRegular"/>
              </a:rPr>
              <a:t>procedure di valutazione ambientale</a:t>
            </a:r>
            <a:endParaRPr lang="it-IT" u="sng" dirty="0">
              <a:solidFill>
                <a:schemeClr val="tx1"/>
              </a:solidFill>
            </a:endParaRPr>
          </a:p>
        </p:txBody>
      </p:sp>
      <p:sp>
        <p:nvSpPr>
          <p:cNvPr id="3" name="Segnaposto contenuto 2">
            <a:extLst>
              <a:ext uri="{FF2B5EF4-FFF2-40B4-BE49-F238E27FC236}">
                <a16:creationId xmlns:a16="http://schemas.microsoft.com/office/drawing/2014/main" id="{5A2E1848-A467-42A0-4CF5-CA7F3A6B1361}"/>
              </a:ext>
            </a:extLst>
          </p:cNvPr>
          <p:cNvSpPr>
            <a:spLocks noGrp="1"/>
          </p:cNvSpPr>
          <p:nvPr>
            <p:ph idx="1"/>
          </p:nvPr>
        </p:nvSpPr>
        <p:spPr>
          <a:xfrm>
            <a:off x="594360" y="2629988"/>
            <a:ext cx="10744200" cy="1598023"/>
          </a:xfrm>
        </p:spPr>
        <p:txBody>
          <a:bodyPr/>
          <a:lstStyle/>
          <a:p>
            <a:pPr marL="0" indent="0" algn="just">
              <a:buNone/>
            </a:pPr>
            <a:r>
              <a:rPr lang="it-IT" b="0" i="0" dirty="0">
                <a:effectLst/>
                <a:latin typeface="decimaregular"/>
              </a:rPr>
              <a:t>La struttura svolge compiti di supporto e coordinamento nell’ambito delle procedure di valutazione ambientale di competenza della Direzione.</a:t>
            </a:r>
            <a:endParaRPr lang="it-IT" dirty="0"/>
          </a:p>
        </p:txBody>
      </p:sp>
      <p:sp>
        <p:nvSpPr>
          <p:cNvPr id="4" name="Text Box 27">
            <a:extLst>
              <a:ext uri="{FF2B5EF4-FFF2-40B4-BE49-F238E27FC236}">
                <a16:creationId xmlns:a16="http://schemas.microsoft.com/office/drawing/2014/main" id="{D218F7A6-52A2-0F4B-604A-91D668AE213F}"/>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5" name="Rettangolo 4">
            <a:extLst>
              <a:ext uri="{FF2B5EF4-FFF2-40B4-BE49-F238E27FC236}">
                <a16:creationId xmlns:a16="http://schemas.microsoft.com/office/drawing/2014/main" id="{60810E7A-8256-301F-99C1-68308CEF081A}"/>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Tree>
    <p:extLst>
      <p:ext uri="{BB962C8B-B14F-4D97-AF65-F5344CB8AC3E}">
        <p14:creationId xmlns:p14="http://schemas.microsoft.com/office/powerpoint/2010/main" val="18402637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77491" y="1034871"/>
            <a:ext cx="6759027" cy="5000170"/>
          </a:xfrm>
        </p:spPr>
        <p:txBody>
          <a:bodyPr vert="horz" wrap="none" lIns="0" tIns="0" rIns="0" bIns="0" numCol="1" anchor="t" anchorCtr="0" compatLnSpc="1">
            <a:prstTxWarp prst="textNoShape">
              <a:avLst/>
            </a:prstTxWarp>
            <a:noAutofit/>
          </a:bodyPr>
          <a:lstStyle/>
          <a:p>
            <a:pPr marL="0" indent="0">
              <a:spcBef>
                <a:spcPts val="0"/>
              </a:spcBef>
              <a:buNone/>
            </a:pPr>
            <a:r>
              <a:rPr lang="it-IT" sz="1800" dirty="0">
                <a:latin typeface="Univers" panose="020B0603020202030204" pitchFamily="34" charset="0"/>
                <a:cs typeface="Work Sans Bold"/>
              </a:rPr>
              <a:t>La VIA – istituzione e principi ispiratori</a:t>
            </a:r>
          </a:p>
          <a:p>
            <a:pPr marL="0" indent="0">
              <a:spcBef>
                <a:spcPts val="0"/>
              </a:spcBef>
              <a:buNone/>
            </a:pPr>
            <a:endParaRPr lang="it-IT" sz="1800" dirty="0">
              <a:latin typeface="Univers" panose="020B0603020202030204" pitchFamily="34" charset="0"/>
              <a:cs typeface="Work Sans Bold"/>
            </a:endParaRPr>
          </a:p>
          <a:p>
            <a:pPr marL="0" indent="0">
              <a:spcBef>
                <a:spcPts val="0"/>
              </a:spcBef>
              <a:buNone/>
            </a:pPr>
            <a:r>
              <a:rPr lang="it-IT" sz="1800" dirty="0">
                <a:latin typeface="Univers" panose="020B0603020202030204" pitchFamily="34" charset="0"/>
                <a:cs typeface="Work Sans Bold"/>
              </a:rPr>
              <a:t>La VAS – prime problematiche applicative e aspetti procedurali</a:t>
            </a:r>
          </a:p>
          <a:p>
            <a:pPr marL="0" indent="0">
              <a:spcBef>
                <a:spcPts val="0"/>
              </a:spcBef>
              <a:buNone/>
            </a:pPr>
            <a:endParaRPr lang="it-IT" sz="1800" dirty="0">
              <a:latin typeface="Univers" panose="020B0603020202030204" pitchFamily="34" charset="0"/>
              <a:cs typeface="Work Sans Bold"/>
            </a:endParaRPr>
          </a:p>
          <a:p>
            <a:pPr marL="0" indent="0">
              <a:spcBef>
                <a:spcPts val="0"/>
              </a:spcBef>
              <a:buNone/>
            </a:pPr>
            <a:r>
              <a:rPr lang="it-IT" sz="1800" dirty="0">
                <a:latin typeface="Univers" panose="020B0603020202030204" pitchFamily="34" charset="0"/>
                <a:cs typeface="Work Sans Bold"/>
              </a:rPr>
              <a:t>La VIA – come, dove e quando</a:t>
            </a:r>
          </a:p>
          <a:p>
            <a:pPr marL="0" indent="0">
              <a:spcBef>
                <a:spcPts val="0"/>
              </a:spcBef>
              <a:buNone/>
            </a:pPr>
            <a:endParaRPr lang="it-IT" sz="1800" dirty="0">
              <a:latin typeface="Univers" panose="020B0603020202030204" pitchFamily="34" charset="0"/>
              <a:cs typeface="Work Sans Bold"/>
            </a:endParaRPr>
          </a:p>
          <a:p>
            <a:pPr marL="0" indent="0">
              <a:spcBef>
                <a:spcPts val="0"/>
              </a:spcBef>
              <a:buNone/>
            </a:pPr>
            <a:r>
              <a:rPr lang="it-IT" sz="1800" dirty="0">
                <a:latin typeface="Univers" panose="020B0603020202030204" pitchFamily="34" charset="0"/>
                <a:cs typeface="Work Sans Bold"/>
              </a:rPr>
              <a:t>La VIA – ambiti di applicazione</a:t>
            </a:r>
          </a:p>
          <a:p>
            <a:pPr marL="0" indent="0">
              <a:spcBef>
                <a:spcPts val="0"/>
              </a:spcBef>
              <a:buNone/>
            </a:pPr>
            <a:endParaRPr lang="it-IT" sz="1800" dirty="0">
              <a:latin typeface="Univers" panose="020B0603020202030204" pitchFamily="34" charset="0"/>
              <a:cs typeface="Work Sans Bold"/>
            </a:endParaRPr>
          </a:p>
          <a:p>
            <a:pPr marL="0" indent="0">
              <a:spcBef>
                <a:spcPts val="0"/>
              </a:spcBef>
              <a:buNone/>
            </a:pPr>
            <a:r>
              <a:rPr lang="it-IT" sz="1800" dirty="0">
                <a:latin typeface="Univers" panose="020B0603020202030204" pitchFamily="34" charset="0"/>
                <a:cs typeface="Work Sans Bold"/>
              </a:rPr>
              <a:t>La VIA – come funziona</a:t>
            </a:r>
          </a:p>
          <a:p>
            <a:pPr marL="0" indent="0">
              <a:spcBef>
                <a:spcPts val="0"/>
              </a:spcBef>
              <a:buNone/>
            </a:pPr>
            <a:r>
              <a:rPr lang="it-IT" sz="1800" dirty="0">
                <a:latin typeface="Univers" panose="020B0603020202030204" pitchFamily="34" charset="0"/>
                <a:cs typeface="Work Sans Bold"/>
              </a:rPr>
              <a:t>	Verifica di assoggettabilità alla VIA (Screening)	</a:t>
            </a:r>
          </a:p>
          <a:p>
            <a:pPr marL="0" indent="0">
              <a:spcBef>
                <a:spcPts val="0"/>
              </a:spcBef>
              <a:buNone/>
            </a:pPr>
            <a:r>
              <a:rPr lang="it-IT" sz="1800" dirty="0">
                <a:latin typeface="Univers" panose="020B0603020202030204" pitchFamily="34" charset="0"/>
                <a:cs typeface="Work Sans Bold"/>
              </a:rPr>
              <a:t>	VIA statale</a:t>
            </a:r>
          </a:p>
          <a:p>
            <a:pPr marL="0" indent="0">
              <a:spcBef>
                <a:spcPts val="0"/>
              </a:spcBef>
              <a:buNone/>
            </a:pPr>
            <a:r>
              <a:rPr lang="it-IT" sz="1800" dirty="0">
                <a:latin typeface="Univers" panose="020B0603020202030204" pitchFamily="34" charset="0"/>
                <a:cs typeface="Work Sans Bold"/>
              </a:rPr>
              <a:t>	PUMA</a:t>
            </a:r>
          </a:p>
          <a:p>
            <a:pPr marL="0" indent="0">
              <a:spcBef>
                <a:spcPts val="0"/>
              </a:spcBef>
              <a:buNone/>
            </a:pPr>
            <a:r>
              <a:rPr lang="it-IT" sz="1800" dirty="0">
                <a:latin typeface="Univers" panose="020B0603020202030204" pitchFamily="34" charset="0"/>
                <a:cs typeface="Work Sans Bold"/>
              </a:rPr>
              <a:t>	PAUR</a:t>
            </a:r>
          </a:p>
          <a:p>
            <a:pPr marL="0" indent="0">
              <a:spcBef>
                <a:spcPts val="0"/>
              </a:spcBef>
              <a:buNone/>
            </a:pPr>
            <a:r>
              <a:rPr lang="it-IT" sz="1800" dirty="0">
                <a:latin typeface="Univers" panose="020B0603020202030204" pitchFamily="34" charset="0"/>
                <a:cs typeface="Work Sans Bold"/>
              </a:rPr>
              <a:t>	PAUAR</a:t>
            </a:r>
          </a:p>
          <a:p>
            <a:pPr marL="0" indent="0">
              <a:spcBef>
                <a:spcPts val="0"/>
              </a:spcBef>
              <a:buNone/>
            </a:pPr>
            <a:endParaRPr lang="it-IT" sz="1800" dirty="0">
              <a:latin typeface="Univers" panose="020B0603020202030204" pitchFamily="34" charset="0"/>
              <a:cs typeface="Work Sans Bold"/>
            </a:endParaRPr>
          </a:p>
          <a:p>
            <a:pPr marL="0" indent="0">
              <a:spcBef>
                <a:spcPts val="0"/>
              </a:spcBef>
              <a:buNone/>
            </a:pPr>
            <a:r>
              <a:rPr lang="it-IT" sz="1800" dirty="0">
                <a:latin typeface="Univers" panose="020B0603020202030204" pitchFamily="34" charset="0"/>
                <a:cs typeface="Work Sans Bold"/>
              </a:rPr>
              <a:t>La VINCA</a:t>
            </a:r>
          </a:p>
          <a:p>
            <a:pPr marL="0" indent="0">
              <a:spcBef>
                <a:spcPts val="0"/>
              </a:spcBef>
              <a:buNone/>
            </a:pPr>
            <a:endParaRPr lang="it-IT" sz="1800" dirty="0">
              <a:latin typeface="Univers" panose="020B0603020202030204" pitchFamily="34" charset="0"/>
              <a:cs typeface="Work Sans Bold"/>
            </a:endParaRPr>
          </a:p>
          <a:p>
            <a:pPr marL="0" indent="0">
              <a:spcBef>
                <a:spcPts val="0"/>
              </a:spcBef>
              <a:buNone/>
            </a:pPr>
            <a:r>
              <a:rPr lang="it-IT" sz="1800" dirty="0">
                <a:latin typeface="Univers" panose="020B0603020202030204" pitchFamily="34" charset="0"/>
                <a:cs typeface="Work Sans Bold"/>
              </a:rPr>
              <a:t>La valutazione degli impatti</a:t>
            </a:r>
          </a:p>
        </p:txBody>
      </p:sp>
      <p:sp>
        <p:nvSpPr>
          <p:cNvPr id="5" name="Titolo 1"/>
          <p:cNvSpPr txBox="1">
            <a:spLocks/>
          </p:cNvSpPr>
          <p:nvPr/>
        </p:nvSpPr>
        <p:spPr>
          <a:xfrm>
            <a:off x="224639" y="1034871"/>
            <a:ext cx="3252258" cy="4053114"/>
          </a:xfrm>
          <a:prstGeom prst="rect">
            <a:avLst/>
          </a:prstGeom>
        </p:spPr>
        <p:txBody>
          <a:bodyPr vert="horz" lIns="0" tIns="0" rIns="0" bIns="0" rtlCol="0" anchor="t" anchorCtr="0">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a:lnSpc>
                <a:spcPts val="2800"/>
              </a:lnSpc>
            </a:pPr>
            <a:r>
              <a:rPr lang="it-IT" altLang="it-IT" sz="2667" b="1" dirty="0">
                <a:solidFill>
                  <a:srgbClr val="0000FF"/>
                </a:solidFill>
                <a:latin typeface="Univers" panose="020B0603020202030204" pitchFamily="34" charset="0"/>
                <a:cs typeface="Work Sans Black"/>
              </a:rPr>
              <a:t>Introduzione</a:t>
            </a:r>
            <a:endParaRPr lang="it-IT" sz="2667" dirty="0">
              <a:solidFill>
                <a:srgbClr val="0000FF"/>
              </a:solidFill>
              <a:latin typeface="Work Sans Medium"/>
              <a:cs typeface="Work Sans Medium"/>
            </a:endParaRPr>
          </a:p>
          <a:p>
            <a:pPr algn="l">
              <a:lnSpc>
                <a:spcPts val="2800"/>
              </a:lnSpc>
            </a:pPr>
            <a:endParaRPr lang="it-IT" sz="2667" dirty="0">
              <a:solidFill>
                <a:srgbClr val="0000FF"/>
              </a:solidFill>
              <a:latin typeface="Work Sans Medium"/>
              <a:cs typeface="Work Sans Medium"/>
            </a:endParaRPr>
          </a:p>
        </p:txBody>
      </p:sp>
      <p:sp>
        <p:nvSpPr>
          <p:cNvPr id="2" name="Rettangolo 4">
            <a:extLst>
              <a:ext uri="{FF2B5EF4-FFF2-40B4-BE49-F238E27FC236}">
                <a16:creationId xmlns:a16="http://schemas.microsoft.com/office/drawing/2014/main" id="{2E9D3E8A-995D-D028-1860-EDCE24E78B88}"/>
              </a:ext>
            </a:extLst>
          </p:cNvPr>
          <p:cNvSpPr>
            <a:spLocks noChangeArrowheads="1"/>
          </p:cNvSpPr>
          <p:nvPr/>
        </p:nvSpPr>
        <p:spPr bwMode="auto">
          <a:xfrm>
            <a:off x="6858556" y="198438"/>
            <a:ext cx="280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Servizio valutazioni ambientali</a:t>
            </a:r>
            <a:endParaRPr lang="it-IT" altLang="it-IT" sz="1800" dirty="0">
              <a:solidFill>
                <a:schemeClr val="bg1"/>
              </a:solidFill>
            </a:endParaRPr>
          </a:p>
        </p:txBody>
      </p:sp>
      <p:sp>
        <p:nvSpPr>
          <p:cNvPr id="4" name="Text Box 27">
            <a:extLst>
              <a:ext uri="{FF2B5EF4-FFF2-40B4-BE49-F238E27FC236}">
                <a16:creationId xmlns:a16="http://schemas.microsoft.com/office/drawing/2014/main" id="{84038AEC-72D4-0483-4B06-40FF8C1D5F47}"/>
              </a:ext>
            </a:extLst>
          </p:cNvPr>
          <p:cNvSpPr txBox="1">
            <a:spLocks noChangeArrowheads="1"/>
          </p:cNvSpPr>
          <p:nvPr/>
        </p:nvSpPr>
        <p:spPr bwMode="auto">
          <a:xfrm>
            <a:off x="1774825" y="636927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Tree>
    <p:extLst>
      <p:ext uri="{BB962C8B-B14F-4D97-AF65-F5344CB8AC3E}">
        <p14:creationId xmlns:p14="http://schemas.microsoft.com/office/powerpoint/2010/main" val="2311409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Effect transition="in" filter="fade">
                                      <p:cBhvr>
                                        <p:cTn id="51" dur="500"/>
                                        <p:tgtEl>
                                          <p:spTgt spid="3">
                                            <p:txEl>
                                              <p:pRg st="15" end="15"/>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fade">
                                      <p:cBhvr>
                                        <p:cTn id="55"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3139</Words>
  <Application>Microsoft Office PowerPoint</Application>
  <PresentationFormat>Widescreen</PresentationFormat>
  <Paragraphs>280</Paragraphs>
  <Slides>28</Slides>
  <Notes>1</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28</vt:i4>
      </vt:variant>
    </vt:vector>
  </HeadingPairs>
  <TitlesOfParts>
    <vt:vector size="42" baseType="lpstr">
      <vt:lpstr>Arial</vt:lpstr>
      <vt:lpstr>Calibri</vt:lpstr>
      <vt:lpstr>Courier New</vt:lpstr>
      <vt:lpstr>decima_uniRegular</vt:lpstr>
      <vt:lpstr>decimaregular</vt:lpstr>
      <vt:lpstr>DecimaUNI02 Rg</vt:lpstr>
      <vt:lpstr>DecimaW03 Rg</vt:lpstr>
      <vt:lpstr>DecimaWE Rg</vt:lpstr>
      <vt:lpstr>Times New Roman</vt:lpstr>
      <vt:lpstr>Univers</vt:lpstr>
      <vt:lpstr>Wingdings</vt:lpstr>
      <vt:lpstr>Work Sans Medium</vt:lpstr>
      <vt:lpstr>Struttura predefinita</vt:lpstr>
      <vt:lpstr>1_Struttura predefinita</vt:lpstr>
      <vt:lpstr>Presentazione standard di PowerPoint</vt:lpstr>
      <vt:lpstr>Presentazione standard di PowerPoint</vt:lpstr>
      <vt:lpstr>Presentazione standard di PowerPoint</vt:lpstr>
      <vt:lpstr>Presentazione standard di PowerPoint</vt:lpstr>
      <vt:lpstr>Competenze della PO coordinamento dei procedimenti di VIA di competenza statale</vt:lpstr>
      <vt:lpstr>Presentazione standard di PowerPoint</vt:lpstr>
      <vt:lpstr>Presentazione standard di PowerPoint</vt:lpstr>
      <vt:lpstr>Struttura stabile di supporto alle procedure di valutazione ambientale</vt:lpstr>
      <vt:lpstr>Presentazione standard di PowerPoint</vt:lpstr>
      <vt:lpstr>Presentazione standard di PowerPoint</vt:lpstr>
      <vt:lpstr>La normativa Nazionale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Pisapia Antonio</dc:creator>
  <cp:lastModifiedBy>Pisapia Antonio</cp:lastModifiedBy>
  <cp:revision>15</cp:revision>
  <dcterms:created xsi:type="dcterms:W3CDTF">2024-02-05T18:34:40Z</dcterms:created>
  <dcterms:modified xsi:type="dcterms:W3CDTF">2024-02-26T06:39:00Z</dcterms:modified>
</cp:coreProperties>
</file>